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85.wmf" ContentType="image/x-wmf"/>
  <Override PartName="/ppt/media/image81.wmf" ContentType="image/x-wmf"/>
  <Override PartName="/ppt/media/image80.wmf" ContentType="image/x-wmf"/>
  <Override PartName="/ppt/media/image78.wmf" ContentType="image/x-wmf"/>
  <Override PartName="/ppt/media/image77.wmf" ContentType="image/x-wmf"/>
  <Override PartName="/ppt/media/image87.png" ContentType="image/png"/>
  <Override PartName="/ppt/media/image76.wmf" ContentType="image/x-wmf"/>
  <Override PartName="/ppt/media/image86.png" ContentType="image/png"/>
  <Override PartName="/ppt/media/image75.wmf" ContentType="image/x-wmf"/>
  <Override PartName="/ppt/media/image74.wmf" ContentType="image/x-wmf"/>
  <Override PartName="/ppt/media/image84.png" ContentType="image/png"/>
  <Override PartName="/ppt/media/image73.wmf" ContentType="image/x-wmf"/>
  <Override PartName="/ppt/media/image83.png" ContentType="image/png"/>
  <Override PartName="/ppt/media/image72.wmf" ContentType="image/x-wmf"/>
  <Override PartName="/ppt/media/image82.png" ContentType="image/png"/>
  <Override PartName="/ppt/media/image71.wmf" ContentType="image/x-wmf"/>
  <Override PartName="/ppt/media/image70.wmf" ContentType="image/x-wmf"/>
  <Override PartName="/ppt/media/image69.wmf" ContentType="image/x-wmf"/>
  <Override PartName="/ppt/media/image68.wmf" ContentType="image/x-wmf"/>
  <Override PartName="/ppt/media/image65.png" ContentType="image/png"/>
  <Override PartName="/ppt/media/image60.png" ContentType="image/png"/>
  <Override PartName="/ppt/media/image55.png" ContentType="image/png"/>
  <Override PartName="/ppt/media/image63.jpeg" ContentType="image/jpeg"/>
  <Override PartName="/ppt/media/image62.png" ContentType="image/png"/>
  <Override PartName="/ppt/media/image51.wmf" ContentType="image/x-wmf"/>
  <Override PartName="/ppt/media/image61.png" ContentType="image/png"/>
  <Override PartName="/ppt/media/image50.wmf" ContentType="image/x-wmf"/>
  <Override PartName="/ppt/media/image49.wmf" ContentType="image/x-wmf"/>
  <Override PartName="/ppt/media/image20.wmf" ContentType="image/x-wmf"/>
  <Override PartName="/ppt/media/image66.png" ContentType="image/png"/>
  <Override PartName="/ppt/media/image5.wmf" ContentType="image/x-wmf"/>
  <Override PartName="/ppt/media/image19.wmf" ContentType="image/x-wmf"/>
  <Override PartName="/ppt/media/image18.wmf" ContentType="image/x-wmf"/>
  <Override PartName="/ppt/media/image17.wmf" ContentType="image/x-wmf"/>
  <Override PartName="/ppt/media/image16.wmf" ContentType="image/x-wmf"/>
  <Override PartName="/ppt/media/image13.wmf" ContentType="image/x-wmf"/>
  <Override PartName="/ppt/media/image52.wmf" ContentType="image/x-wmf"/>
  <Override PartName="/ppt/media/image31.jpeg" ContentType="image/jpeg"/>
  <Override PartName="/ppt/media/image12.wmf" ContentType="image/x-wmf"/>
  <Override PartName="/ppt/media/image11.png" ContentType="image/png"/>
  <Override PartName="/ppt/media/image54.png" ContentType="image/png"/>
  <Override PartName="/ppt/media/image4.png" ContentType="image/png"/>
  <Override PartName="/ppt/media/image22.wmf" ContentType="image/x-wmf"/>
  <Override PartName="/ppt/media/image7.wmf" ContentType="image/x-wmf"/>
  <Override PartName="/ppt/media/image2.png" ContentType="image/png"/>
  <Override PartName="/ppt/media/image3.png" ContentType="image/png"/>
  <Override PartName="/ppt/media/image30.jpeg" ContentType="image/jpeg"/>
  <Override PartName="/ppt/media/image21.wmf" ContentType="image/x-wmf"/>
  <Override PartName="/ppt/media/image67.png" ContentType="image/png"/>
  <Override PartName="/ppt/media/image6.wmf" ContentType="image/x-wmf"/>
  <Override PartName="/ppt/media/image1.png" ContentType="image/png"/>
  <Override PartName="/ppt/media/image58.png" ContentType="image/png"/>
  <Override PartName="/ppt/media/image47.wmf" ContentType="image/x-wmf"/>
  <Override PartName="/ppt/media/image8.png" ContentType="image/png"/>
  <Override PartName="/ppt/media/image10.png" ContentType="image/png"/>
  <Override PartName="/ppt/media/image59.png" ContentType="image/png"/>
  <Override PartName="/ppt/media/image48.wmf" ContentType="image/x-wmf"/>
  <Override PartName="/ppt/media/image9.png" ContentType="image/png"/>
  <Override PartName="/ppt/media/image23.wmf" ContentType="image/x-wmf"/>
  <Override PartName="/ppt/media/image24.wmf" ContentType="image/x-wmf"/>
  <Override PartName="/ppt/media/image14.wmf" ContentType="image/x-wmf"/>
  <Override PartName="/ppt/media/image25.png" ContentType="image/png"/>
  <Override PartName="/ppt/media/image15.wmf" ContentType="image/x-wmf"/>
  <Override PartName="/ppt/media/image26.png" ContentType="image/png"/>
  <Override PartName="/ppt/media/image56.png" ContentType="image/png"/>
  <Override PartName="/ppt/media/image45.wmf" ContentType="image/x-wmf"/>
  <Override PartName="/ppt/media/image79.jpeg" ContentType="image/jpeg"/>
  <Override PartName="/ppt/media/image27.wmf" ContentType="image/x-wmf"/>
  <Override PartName="/ppt/media/image41.png" ContentType="image/png"/>
  <Override PartName="/ppt/media/image39.png" ContentType="image/png"/>
  <Override PartName="/ppt/media/image28.wmf" ContentType="image/x-wmf"/>
  <Override PartName="/ppt/media/image42.png" ContentType="image/png"/>
  <Override PartName="/ppt/media/image64.png" ContentType="image/png"/>
  <Override PartName="/ppt/media/image53.wmf" ContentType="image/x-wmf"/>
  <Override PartName="/ppt/media/image29.jpeg" ContentType="image/jpeg"/>
  <Override PartName="/ppt/media/image34.wmf" ContentType="image/x-wmf"/>
  <Override PartName="/ppt/media/image35.wmf" ContentType="image/x-wmf"/>
  <Override PartName="/ppt/media/image36.wmf" ContentType="image/x-wmf"/>
  <Override PartName="/ppt/media/image37.wmf" ContentType="image/x-wmf"/>
  <Override PartName="/ppt/media/image38.wmf" ContentType="image/x-wmf"/>
  <Override PartName="/ppt/media/image40.png" ContentType="image/png"/>
  <Override PartName="/ppt/media/image32.wmf" ContentType="image/x-wmf"/>
  <Override PartName="/ppt/media/image43.png" ContentType="image/png"/>
  <Override PartName="/ppt/media/image33.wmf" ContentType="image/x-wmf"/>
  <Override PartName="/ppt/media/image44.png" ContentType="image/png"/>
  <Override PartName="/ppt/media/image57.png" ContentType="image/png"/>
  <Override PartName="/ppt/media/image46.wmf" ContentType="image/x-wmf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BF059CD-5CAB-4C7B-951B-5547A4F66E6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548E376-A76E-4F31-AB2B-937E415E861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Архитектура РВС за последние 30 лет притерпела значительные изменния. Системы 90-х годов прошлого столения характеризовались структурами сетей межмашиххых связей, узлы ЭМ машины были одно процессорными. Для такх системы разработаны эффективные метод организации функционирвоаняи ВС с оснвоных режимах.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D894A59-4277-45DA-8AD0-CD78FC5714B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Архитектура РВС за последние 30 лет притерпела значительные изменния. Системы 90-х годов прошлого столения характеризовались структурами сетей межмашиххых связей, узлы ЭМ машины были одно процессорными. Для такх системы разработаны эффективные метод организации функционирвоаняи ВС с оснвоных режимах.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DDAC38A-C1C2-432C-B2F2-3E615EE570D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Архитектура РВС за последние 30 лет притерпела значительные изменния. Системы 90-х годов прошлого столения характеризовались структурами сетей межмашиххых связей, узлы ЭМ машины были одно процессорными. Для такх системы разработаны эффективные метод организации функционирвоаняи ВС с оснвоных режимах.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4A09334-28F5-48FB-B6D9-F1903BFCFD6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Архитектура РВС за последние 30 лет притерпела значительные изменния. Системы 90-х годов прошлого столения характеризовались структурами сетей межмашиххых связей, узлы ЭМ машины были одно процессорными. Для такх системы разработаны эффективные метод организации функционирвоаняи ВС с оснвоных режимах.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FE485A7-E261-4233-A817-65E5E050DA7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Архитектура РВС за последние 30 лет притерпела значительные изменния. Системы 90-х годов прошлого столения характеризовались структурами сетей межмашиххых связей, узлы ЭМ машины были одно процессорными. Для такх системы разработаны эффективные метод организации функционирвоаняи ВС с оснвоных режимах.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87FFB04-3CD1-4F9E-BA03-C1EB87E1DC9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Архитектура РВС за последние 30 лет притерпела значительные изменния. Системы 90-х годов прошлого столения характеризовались структурами сетей межмашиххых связей, узлы ЭМ машины были одно процессорными. Для такх системы разработаны эффективные метод организации функционирвоаняи ВС с оснвоных режимах.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9D3FF7E-BDE0-4F96-A588-9B9B29DEBE7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328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328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328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328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Образец заголовка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5/12/19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EC3D84C-F384-4A08-A4D7-DA5E40DD417C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Образец заголовка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LevelОбразец текста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Второй уровень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Третий уровень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Четвертый уровень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Пятый уровень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5/12/19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1582280" y="6483960"/>
            <a:ext cx="551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5C87486-4EBD-47A0-98AE-B1E43B60EEF1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6" Type="http://schemas.openxmlformats.org/officeDocument/2006/relationships/image" Target="../media/image20.wmf"/><Relationship Id="rId7" Type="http://schemas.openxmlformats.org/officeDocument/2006/relationships/image" Target="../media/image21.wmf"/><Relationship Id="rId8" Type="http://schemas.openxmlformats.org/officeDocument/2006/relationships/image" Target="../media/image22.wmf"/><Relationship Id="rId9" Type="http://schemas.openxmlformats.org/officeDocument/2006/relationships/image" Target="../media/image23.wmf"/><Relationship Id="rId10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image" Target="../media/image37.wmf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Relationship Id="rId3" Type="http://schemas.openxmlformats.org/officeDocument/2006/relationships/image" Target="../media/image47.wmf"/><Relationship Id="rId4" Type="http://schemas.openxmlformats.org/officeDocument/2006/relationships/image" Target="../media/image48.wmf"/><Relationship Id="rId5" Type="http://schemas.openxmlformats.org/officeDocument/2006/relationships/image" Target="../media/image49.wmf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image" Target="../media/image51.wmf"/><Relationship Id="rId3" Type="http://schemas.openxmlformats.org/officeDocument/2006/relationships/image" Target="../media/image52.wmf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://mpiperf.cpct.sibsutis.ru/" TargetMode="External"/><Relationship Id="rId2" Type="http://schemas.openxmlformats.org/officeDocument/2006/relationships/hyperlink" Target="http://mpiperf.cpct.sibsutis.ru/" TargetMode="External"/><Relationship Id="rId3" Type="http://schemas.openxmlformats.org/officeDocument/2006/relationships/image" Target="../media/image68.wmf"/><Relationship Id="rId4" Type="http://schemas.openxmlformats.org/officeDocument/2006/relationships/image" Target="../media/image69.wmf"/><Relationship Id="rId5" Type="http://schemas.openxmlformats.org/officeDocument/2006/relationships/image" Target="../media/image70.wmf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1.wmf"/><Relationship Id="rId2" Type="http://schemas.openxmlformats.org/officeDocument/2006/relationships/image" Target="../media/image72.wmf"/><Relationship Id="rId3" Type="http://schemas.openxmlformats.org/officeDocument/2006/relationships/image" Target="../media/image73.wmf"/><Relationship Id="rId4" Type="http://schemas.openxmlformats.org/officeDocument/2006/relationships/image" Target="../media/image74.wmf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5.wmf"/><Relationship Id="rId2" Type="http://schemas.openxmlformats.org/officeDocument/2006/relationships/image" Target="../media/image76.wmf"/><Relationship Id="rId3" Type="http://schemas.openxmlformats.org/officeDocument/2006/relationships/image" Target="../media/image77.wmf"/><Relationship Id="rId4" Type="http://schemas.openxmlformats.org/officeDocument/2006/relationships/image" Target="../media/image78.wmf"/><Relationship Id="rId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wmf"/><Relationship Id="rId3" Type="http://schemas.openxmlformats.org/officeDocument/2006/relationships/image" Target="../media/image81.wmf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-6840"/>
            <a:ext cx="12191760" cy="215640"/>
          </a:xfrm>
          <a:prstGeom prst="rect">
            <a:avLst/>
          </a:prstGeom>
          <a:solidFill>
            <a:srgbClr val="1c2e60"/>
          </a:solidFill>
          <a:ln>
            <a:noFill/>
          </a:ln>
          <a:effectLst>
            <a:outerShdw algn="t" blurRad="50800" dir="5400000" dist="127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1584360" y="1196640"/>
            <a:ext cx="9023040" cy="1922040"/>
          </a:xfrm>
          <a:prstGeom prst="roundRect">
            <a:avLst>
              <a:gd name="adj" fmla="val 11377"/>
            </a:avLst>
          </a:prstGeom>
          <a:solidFill>
            <a:srgbClr val="0e2988"/>
          </a:solidFill>
          <a:ln>
            <a:noFill/>
          </a:ln>
          <a:effectLst>
            <a:outerShdw algn="t" blurRad="50800" dir="5400000" dist="254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30000"/>
              </a:lnSpc>
            </a:pPr>
            <a:r>
              <a:rPr b="1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АЛГОРИТМЫ ОРГАНИЗАЦИИ ФУНКЦИОНИРОВАНИЯ</a:t>
            </a:r>
            <a:r>
              <a:rPr b="1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
</a:t>
            </a:r>
            <a:r>
              <a:rPr b="1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РАСПРЕДЕЛЕННЫХ ВЫЧИСЛИТЕЛЬНЫХ СИСТЕМ</a:t>
            </a:r>
            <a:r>
              <a:rPr b="1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
</a:t>
            </a:r>
            <a:r>
              <a:rPr b="1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С ИЕРАРХИЧЕСКОЙ СТРУКТУРОЙ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7677720" y="5043240"/>
            <a:ext cx="4373640" cy="13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Научный консультант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 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доктор технических наук, профессор,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заслуженный деятель науки РФ,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член-корреспондент РАН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Хорошевский Виктор Гаврилович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8098200" y="6173640"/>
            <a:ext cx="3023640" cy="251640"/>
          </a:xfrm>
          <a:prstGeom prst="rect">
            <a:avLst/>
          </a:prstGeom>
          <a:noFill/>
          <a:ln w="93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5"/>
          <p:cNvSpPr/>
          <p:nvPr/>
        </p:nvSpPr>
        <p:spPr>
          <a:xfrm>
            <a:off x="115200" y="354852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Курносов Михаил Георгиевич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6"/>
          <p:cNvSpPr/>
          <p:nvPr/>
        </p:nvSpPr>
        <p:spPr>
          <a:xfrm>
            <a:off x="0" y="4115880"/>
            <a:ext cx="12191760" cy="5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Диссертация на соискание ученой степени доктора технических наук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Специальность: 05.13.15 «Вычислительные машины, комплексы и компьютерные сети»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7"/>
          <p:cNvSpPr/>
          <p:nvPr/>
        </p:nvSpPr>
        <p:spPr>
          <a:xfrm>
            <a:off x="0" y="302040"/>
            <a:ext cx="1219176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ФЕДЕРАЛЬНОЕ ГОСУДАРСТВЕННОЕ БЮДЖЕТНОЕ ОБРАЗОВАТЕЛЬНОЕ УЧРЕЖДЕНИЕ ВЫСШЕГО ОБРАЗОВАНИЯ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
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«СИБИРСКИЙ ГОСУДАРСТВЕННЫЙ УНИВЕРСИТЕТ ТЕЛЕКОММУНИКАЦИЙ И ИНФОРМАТИКИ»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Picture 4" descr=""/>
          <p:cNvPicPr/>
          <p:nvPr/>
        </p:nvPicPr>
        <p:blipFill>
          <a:blip r:embed="rId1"/>
          <a:stretch/>
        </p:blipFill>
        <p:spPr>
          <a:xfrm>
            <a:off x="49320" y="40320"/>
            <a:ext cx="159840" cy="143640"/>
          </a:xfrm>
          <a:prstGeom prst="rect">
            <a:avLst/>
          </a:prstGeom>
          <a:ln w="9360">
            <a:noFill/>
          </a:ln>
        </p:spPr>
      </p:pic>
      <p:sp>
        <p:nvSpPr>
          <p:cNvPr id="91" name="CustomShape 8"/>
          <p:cNvSpPr/>
          <p:nvPr/>
        </p:nvSpPr>
        <p:spPr>
          <a:xfrm>
            <a:off x="6295320" y="6799320"/>
            <a:ext cx="5896440" cy="71640"/>
          </a:xfrm>
          <a:prstGeom prst="rect">
            <a:avLst/>
          </a:prstGeom>
          <a:solidFill>
            <a:srgbClr val="333399"/>
          </a:solidFill>
          <a:ln>
            <a:noFill/>
          </a:ln>
          <a:effectLst>
            <a:outerShdw blurRad="50800" dir="16200000" dist="127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9"/>
          <p:cNvSpPr/>
          <p:nvPr/>
        </p:nvSpPr>
        <p:spPr>
          <a:xfrm>
            <a:off x="0" y="6799320"/>
            <a:ext cx="6294960" cy="71640"/>
          </a:xfrm>
          <a:prstGeom prst="rect">
            <a:avLst/>
          </a:prstGeom>
          <a:solidFill>
            <a:srgbClr val="1c2e60"/>
          </a:solidFill>
          <a:ln>
            <a:noFill/>
          </a:ln>
          <a:effectLst>
            <a:outerShdw blurRad="50800" dir="16200000" dist="127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0"/>
          <p:cNvSpPr/>
          <p:nvPr/>
        </p:nvSpPr>
        <p:spPr>
          <a:xfrm>
            <a:off x="4720680" y="6516360"/>
            <a:ext cx="29808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г. Новосибирск, 27 октября 2016 г.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7671C2D-321B-4607-B5F5-C84EC330DCE8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0" y="146880"/>
            <a:ext cx="1219176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ВЛОЖЕНИЕ ПАРАЛЛЕЛЬНЫХ ПРОГРАММ В ВС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 ИЕРАРХИЧЕСКОЙ СТРУКТУРОЙ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457200" y="1213200"/>
            <a:ext cx="11280240" cy="302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Заданы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описание иерархической организации распределенной ВС и взвешенный информационный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граф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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=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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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параллельной программы, в котором: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36400" indent="-285480" algn="just">
              <a:lnSpc>
                <a:spcPct val="12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{1, 2, …,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}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множество параллельных ветвей программы;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36400" indent="-285480" algn="just">
              <a:lnSpc>
                <a:spcPct val="12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 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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V 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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V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множество информационно-логических связей между ветвями (дифференцированные обмены);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36400" indent="-285480">
              <a:lnSpc>
                <a:spcPct val="12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ij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объем данных, передаваемых между ветвями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 время выполнения программы.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Требуется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построить вложение в распределенную ВС программы, минимизирующее время её выполнения.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Вложение (mapping)  – это функция 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 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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C,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которая задается значениями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x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ij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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{0, 1},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2500920" y="4843440"/>
            <a:ext cx="24998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при ограничениях: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4241880" y="4203720"/>
            <a:ext cx="4280040" cy="67320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5308560" y="5143680"/>
            <a:ext cx="762120" cy="54612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6350040" y="5283360"/>
            <a:ext cx="1054080" cy="25416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5308560" y="5753160"/>
            <a:ext cx="762120" cy="53352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5"/>
          <a:stretch/>
        </p:blipFill>
        <p:spPr>
          <a:xfrm>
            <a:off x="6311880" y="5905440"/>
            <a:ext cx="1054080" cy="25416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6"/>
          <a:stretch/>
        </p:blipFill>
        <p:spPr>
          <a:xfrm>
            <a:off x="5270400" y="6400800"/>
            <a:ext cx="800280" cy="29196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7"/>
          <a:stretch/>
        </p:blipFill>
        <p:spPr>
          <a:xfrm>
            <a:off x="6350040" y="6426360"/>
            <a:ext cx="457200" cy="25416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8"/>
          <a:stretch/>
        </p:blipFill>
        <p:spPr>
          <a:xfrm>
            <a:off x="6858000" y="6413400"/>
            <a:ext cx="507960" cy="25416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9"/>
          <a:stretch/>
        </p:blipFill>
        <p:spPr>
          <a:xfrm>
            <a:off x="8559720" y="3441600"/>
            <a:ext cx="1930320" cy="59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A4EC601-B1F7-44E2-8EE8-380596E3DD42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250920" y="483840"/>
            <a:ext cx="11671560" cy="34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7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диссертации предложен метод TMGP вложения параллельных программ в ВС с иерархической структурой </a:t>
            </a:r>
            <a:r>
              <a:rPr b="0" lang="en-US" sz="17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[*]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428400" y="5145480"/>
            <a:ext cx="11429640" cy="16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На основе предложенного метода </a:t>
            </a:r>
            <a:r>
              <a:rPr b="1" lang="en-US" sz="15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TMGP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и </a:t>
            </a:r>
            <a:r>
              <a:rPr b="0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нетрудоемких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многоуровневых схемах разбиения графов (Hendrickson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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B.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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A., Karypis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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G., Kumar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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V.) соискателем разработан алгоритм </a:t>
            </a:r>
            <a:r>
              <a:rPr b="1" lang="en-US" sz="15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TMMGP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Использование в целевой функции мультипликативного штрафа для ребер, инцидентных различным подмножествам разбиения, </a:t>
            </a:r>
            <a:r>
              <a:rPr b="0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позволяет локализовать в вычислительных узлах интенсивно взаимодействующие ветви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среднем на тестовых конфигурациях систем и информационных графов алгоритм </a:t>
            </a:r>
            <a:r>
              <a:rPr b="1" lang="en-US" sz="15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TMMGP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формирует </a:t>
            </a:r>
            <a:r>
              <a:rPr b="0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вложения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в </a:t>
            </a:r>
            <a:r>
              <a:rPr b="0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1,05–2,5 раз лучше известных алгоритмов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TML и TMRR.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-1579320" y="4590000"/>
            <a:ext cx="9143640" cy="29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2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16;  |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</a:t>
            </a:r>
            <a:r>
              <a:rPr b="0" lang="en-US" sz="1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| = |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</a:t>
            </a:r>
            <a:r>
              <a:rPr b="0" lang="en-US" sz="1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| = |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</a:t>
            </a:r>
            <a:r>
              <a:rPr b="0" lang="en-US" sz="1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| = |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</a:t>
            </a:r>
            <a:r>
              <a:rPr b="0" lang="en-US" sz="1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|; 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Picture 42" descr=""/>
          <p:cNvPicPr/>
          <p:nvPr/>
        </p:nvPicPr>
        <p:blipFill>
          <a:blip r:embed="rId1"/>
          <a:stretch/>
        </p:blipFill>
        <p:spPr>
          <a:xfrm>
            <a:off x="684360" y="1432080"/>
            <a:ext cx="4723200" cy="3215880"/>
          </a:xfrm>
          <a:prstGeom prst="rect">
            <a:avLst/>
          </a:prstGeom>
          <a:ln>
            <a:noFill/>
          </a:ln>
        </p:spPr>
      </p:pic>
      <p:sp>
        <p:nvSpPr>
          <p:cNvPr id="234" name="CustomShape 5"/>
          <p:cNvSpPr/>
          <p:nvPr/>
        </p:nvSpPr>
        <p:spPr>
          <a:xfrm>
            <a:off x="0" y="1468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ЭВРИСТИЧЕСКИЕ АЛГОРИТМЫ ВЛОЖЕНИЯ В ВС С ИЕРАРХИЧЕСКОЙ СТРУКТУРОЙ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5817960" y="1555560"/>
            <a:ext cx="6243840" cy="29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Граф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(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задачи разбивается на число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подмножеств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…,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равное количеству узлов, достаточных для выполнения задачи ранга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задаче разбиения (graph partitioning) вес ребра (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инцидентного вершинам из разных подмножеств, равен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7"/>
          <p:cNvSpPr/>
          <p:nvPr/>
        </p:nvSpPr>
        <p:spPr>
          <a:xfrm>
            <a:off x="5817960" y="1555560"/>
            <a:ext cx="6243840" cy="3424320"/>
          </a:xfrm>
          <a:prstGeom prst="rect">
            <a:avLst/>
          </a:prstGeom>
          <a:blipFill>
            <a:blip r:embed="rId2"/>
            <a:stretch>
              <a:fillRect l="-384" t="-533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5099400" y="4180320"/>
            <a:ext cx="1704600" cy="556560"/>
          </a:xfrm>
          <a:prstGeom prst="wedgeRectCallout">
            <a:avLst>
              <a:gd name="adj1" fmla="val -122685"/>
              <a:gd name="adj2" fmla="val -83980"/>
            </a:avLst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9"/>
          <p:cNvSpPr/>
          <p:nvPr/>
        </p:nvSpPr>
        <p:spPr>
          <a:xfrm>
            <a:off x="5158800" y="4212000"/>
            <a:ext cx="1645560" cy="497520"/>
          </a:xfrm>
          <a:prstGeom prst="rect">
            <a:avLst/>
          </a:prstGeom>
          <a:solidFill>
            <a:schemeClr val="accent6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0"/>
          <p:cNvSpPr/>
          <p:nvPr/>
        </p:nvSpPr>
        <p:spPr>
          <a:xfrm>
            <a:off x="5158800" y="4212000"/>
            <a:ext cx="1645560" cy="4975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11"/>
          <p:cNvSpPr/>
          <p:nvPr/>
        </p:nvSpPr>
        <p:spPr>
          <a:xfrm>
            <a:off x="7001280" y="4310640"/>
            <a:ext cx="485640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[*] 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Khoroshevsky V., Kurnosov M. Mapping Parallel Programs into Hierarchical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     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Distributed Computer Systems // Proceedings of 4th International Conference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    “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Software and Data Technologies (ICSOFT 2009)”. 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Symbol"/>
                <a:ea typeface="Calibri"/>
              </a:rPr>
              <a:t>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Sofia: INSTICC, 2009. 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
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     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Symbol"/>
                <a:ea typeface="Calibri"/>
              </a:rPr>
              <a:t>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Vol. 2. 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Symbol"/>
                <a:ea typeface="Calibri"/>
              </a:rPr>
              <a:t>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P. 123‑128 (</a:t>
            </a:r>
            <a:r>
              <a:rPr b="0" i="1" lang="en-US" sz="105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Web of Science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).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181C35B-29FD-46AC-8E02-E0D64E45A46E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0" y="1468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ЭВРИСТИЧЕСКИЕ АЛГОРИТМЫ ВЛОЖЕНИЯ В ВС С ИЕРАРХИЧЕСКОЙ СТРУКТУРОЙ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66120" y="5725800"/>
            <a:ext cx="1144008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Вычислительные сложности метода и алгоритмов равны: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TMGP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= 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GP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+ 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     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TMMGP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(|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|log</a:t>
            </a:r>
            <a:r>
              <a:rPr b="0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    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TMGT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+ 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·|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|),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где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GP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трудоемкость алгоритма разбиения графа на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подмножеств.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18" descr=""/>
          <p:cNvPicPr/>
          <p:nvPr/>
        </p:nvPicPr>
        <p:blipFill>
          <a:blip r:embed="rId1"/>
          <a:stretch/>
        </p:blipFill>
        <p:spPr>
          <a:xfrm>
            <a:off x="7580520" y="3932640"/>
            <a:ext cx="2472840" cy="1299960"/>
          </a:xfrm>
          <a:prstGeom prst="rect">
            <a:avLst/>
          </a:prstGeom>
          <a:ln w="9360">
            <a:noFill/>
          </a:ln>
        </p:spPr>
      </p:pic>
      <p:sp>
        <p:nvSpPr>
          <p:cNvPr id="245" name="CustomShape 4"/>
          <p:cNvSpPr/>
          <p:nvPr/>
        </p:nvSpPr>
        <p:spPr>
          <a:xfrm>
            <a:off x="4129920" y="5243400"/>
            <a:ext cx="9143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3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Пример вложения информационного графа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(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): 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7;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5"/>
          <p:cNvSpPr/>
          <p:nvPr/>
        </p:nvSpPr>
        <p:spPr>
          <a:xfrm flipH="1" flipV="1" rot="5400000">
            <a:off x="6858360" y="3465360"/>
            <a:ext cx="142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6"/>
          <p:cNvSpPr/>
          <p:nvPr/>
        </p:nvSpPr>
        <p:spPr>
          <a:xfrm>
            <a:off x="6858000" y="3537360"/>
            <a:ext cx="144000" cy="1425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7"/>
          <p:cNvSpPr/>
          <p:nvPr/>
        </p:nvSpPr>
        <p:spPr>
          <a:xfrm flipH="1" flipV="1" rot="5400000">
            <a:off x="8282520" y="3463560"/>
            <a:ext cx="142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8"/>
          <p:cNvSpPr/>
          <p:nvPr/>
        </p:nvSpPr>
        <p:spPr>
          <a:xfrm>
            <a:off x="8282160" y="3535920"/>
            <a:ext cx="142560" cy="1425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9"/>
          <p:cNvSpPr/>
          <p:nvPr/>
        </p:nvSpPr>
        <p:spPr>
          <a:xfrm flipH="1" flipV="1" rot="5400000">
            <a:off x="8109360" y="3463560"/>
            <a:ext cx="142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0"/>
          <p:cNvSpPr/>
          <p:nvPr/>
        </p:nvSpPr>
        <p:spPr>
          <a:xfrm>
            <a:off x="8109000" y="3535920"/>
            <a:ext cx="142560" cy="1425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11"/>
          <p:cNvSpPr/>
          <p:nvPr/>
        </p:nvSpPr>
        <p:spPr>
          <a:xfrm flipH="1" flipV="1" rot="5400000">
            <a:off x="9368280" y="3471480"/>
            <a:ext cx="142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12"/>
          <p:cNvSpPr/>
          <p:nvPr/>
        </p:nvSpPr>
        <p:spPr>
          <a:xfrm>
            <a:off x="9367920" y="3543840"/>
            <a:ext cx="142560" cy="1425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13"/>
          <p:cNvSpPr/>
          <p:nvPr/>
        </p:nvSpPr>
        <p:spPr>
          <a:xfrm flipH="1" flipV="1" rot="5400000">
            <a:off x="9536400" y="3471480"/>
            <a:ext cx="142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4"/>
          <p:cNvSpPr/>
          <p:nvPr/>
        </p:nvSpPr>
        <p:spPr>
          <a:xfrm>
            <a:off x="9536040" y="3543840"/>
            <a:ext cx="144000" cy="1425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15"/>
          <p:cNvSpPr/>
          <p:nvPr/>
        </p:nvSpPr>
        <p:spPr>
          <a:xfrm flipH="1" flipV="1" rot="5400000">
            <a:off x="10268280" y="3463560"/>
            <a:ext cx="142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6"/>
          <p:cNvSpPr/>
          <p:nvPr/>
        </p:nvSpPr>
        <p:spPr>
          <a:xfrm>
            <a:off x="10267920" y="3535920"/>
            <a:ext cx="142560" cy="1425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17"/>
          <p:cNvSpPr/>
          <p:nvPr/>
        </p:nvSpPr>
        <p:spPr>
          <a:xfrm>
            <a:off x="8497800" y="3966120"/>
            <a:ext cx="323640" cy="323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18"/>
          <p:cNvSpPr/>
          <p:nvPr/>
        </p:nvSpPr>
        <p:spPr>
          <a:xfrm>
            <a:off x="9412200" y="3970800"/>
            <a:ext cx="323640" cy="32508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19"/>
          <p:cNvSpPr/>
          <p:nvPr/>
        </p:nvSpPr>
        <p:spPr>
          <a:xfrm>
            <a:off x="7585200" y="3966120"/>
            <a:ext cx="323640" cy="323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20"/>
          <p:cNvSpPr/>
          <p:nvPr/>
        </p:nvSpPr>
        <p:spPr>
          <a:xfrm>
            <a:off x="7581960" y="4898160"/>
            <a:ext cx="323640" cy="323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1"/>
          <p:cNvSpPr/>
          <p:nvPr/>
        </p:nvSpPr>
        <p:spPr>
          <a:xfrm>
            <a:off x="8497800" y="4879080"/>
            <a:ext cx="323640" cy="32508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2"/>
          <p:cNvSpPr/>
          <p:nvPr/>
        </p:nvSpPr>
        <p:spPr>
          <a:xfrm>
            <a:off x="9412200" y="4882320"/>
            <a:ext cx="323640" cy="3236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3"/>
          <p:cNvSpPr/>
          <p:nvPr/>
        </p:nvSpPr>
        <p:spPr>
          <a:xfrm>
            <a:off x="653040" y="604800"/>
            <a:ext cx="1092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Создан алгоритм TMGT вложения параллельных программ в подсистемы иерархических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3" descr=""/>
          <p:cNvPicPr/>
          <p:nvPr/>
        </p:nvPicPr>
        <p:blipFill>
          <a:blip r:embed="rId2"/>
          <a:stretch/>
        </p:blipFill>
        <p:spPr>
          <a:xfrm>
            <a:off x="5638680" y="1121400"/>
            <a:ext cx="6057720" cy="2320560"/>
          </a:xfrm>
          <a:prstGeom prst="rect">
            <a:avLst/>
          </a:prstGeom>
          <a:ln>
            <a:noFill/>
          </a:ln>
        </p:spPr>
      </p:pic>
      <p:sp>
        <p:nvSpPr>
          <p:cNvPr id="266" name="CustomShape 24"/>
          <p:cNvSpPr/>
          <p:nvPr/>
        </p:nvSpPr>
        <p:spPr>
          <a:xfrm>
            <a:off x="366120" y="1665360"/>
            <a:ext cx="5172120" cy="3318840"/>
          </a:xfrm>
          <a:prstGeom prst="rect">
            <a:avLst/>
          </a:prstGeom>
          <a:solidFill>
            <a:srgbClr val="effb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Включение в подсистему машин в порядке невозрастания средних геометрических значений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пропускных способностей каналов связи от них до остальных машин системы позволяет учесть иерархическую структуру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«Жадный» (greedy) обход графа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(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задачи с учетом весов его ребер обеспечивает распределение смежных ветвей по соседним ЭМ подсистемы и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формирование вложений по значению целевой функции в 1,1–1,5 раз лучше известных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алгоритмов TML и TMRR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731B74A-253B-48CF-BEE1-95D04C10E158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ЭВРИСТИЧЕСКИЕ АЛГОРИТМЫ ВЛОЖЕНИЯ В ВС С ИЕРАРХИЧЕСКОЙ СТРУКТУРОЙ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28760" y="730800"/>
            <a:ext cx="11492280" cy="11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2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Тестовые MPI-программы: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High Performance Linpack – решение СЛАУ методом LU-факторизации;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NAS Parallel Benchmark Conjugate Gradient – решение СЛАУ методом сопряжённых градиентов;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NAS Parallel Benchmark Multigrid – решение трехмерного уравнения Пуассона многосеточным методом.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8844840" y="6455880"/>
            <a:ext cx="2614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Время работы алгоритмов TMMGP и TMGT </a:t>
            </a:r>
            <a:r>
              <a:rPr b="0" i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i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не превышает 1 с. (Intel Core 2.13 GHz)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71" name="Table 5"/>
          <p:cNvGraphicFramePr/>
          <p:nvPr/>
        </p:nvGraphicFramePr>
        <p:xfrm>
          <a:off x="428760" y="2074320"/>
          <a:ext cx="7689960" cy="3457080"/>
        </p:xfrm>
        <a:graphic>
          <a:graphicData uri="http://schemas.openxmlformats.org/drawingml/2006/table">
            <a:tbl>
              <a:tblPr/>
              <a:tblGrid>
                <a:gridCol w="1391400"/>
                <a:gridCol w="2282760"/>
                <a:gridCol w="2123280"/>
                <a:gridCol w="1892520"/>
              </a:tblGrid>
              <a:tr h="944280">
                <a:tc rowSpan="2"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Сеть связи кластера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(уровень 1)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  <a:tc rowSpan="2"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Параллельная программа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  <a:tc gridSpan="2"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Отношение времени выполнения тестовой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
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MPI-программы с вложением стандартным алгоритмом  библиотек MPI к времени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
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выполнения с оптимизацией вложения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</a:tr>
              <a:tr h="73116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(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X</a:t>
                      </a:r>
                      <a:r>
                        <a:rPr b="0" i="1" lang="en-US" sz="1400" spc="-1" strike="noStrike" baseline="-2500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TMRR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)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 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/ 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 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(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X</a:t>
                      </a:r>
                      <a:r>
                        <a:rPr b="0" i="1" lang="en-US" sz="1400" spc="-1" strike="noStrike" baseline="-2500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TMMGP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(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X</a:t>
                      </a:r>
                      <a:r>
                        <a:rPr b="0" i="1" lang="en-US" sz="1400" spc="-1" strike="noStrike" baseline="-2500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TMRR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)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 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/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 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(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X</a:t>
                      </a:r>
                      <a:r>
                        <a:rPr b="0" i="1" lang="en-US" sz="1400" spc="-1" strike="noStrike" baseline="-2500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TMGT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</a:tr>
              <a:tr h="304920"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Fast Ethernet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High Performance Linpack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1,22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1,43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</a:tr>
              <a:tr h="304920"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Gigabit Ethernet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High Performance Linpack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1,44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1,27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</a:tr>
              <a:tr h="304920"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Fast Ethernet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NPB Conjugate Gradient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1,81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1,86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</a:tr>
              <a:tr h="304920"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Gigabit Ethernet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NPB Conjugate Gradient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2,32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2,42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efefd"/>
                    </a:solidFill>
                  </a:tcPr>
                </a:tc>
              </a:tr>
              <a:tr h="304920"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Fast Ethernet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NPB Multigrid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1,00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1,00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be5d6"/>
                    </a:solidFill>
                  </a:tcPr>
                </a:tc>
              </a:tr>
              <a:tr h="304920">
                <a:tc>
                  <a:txBody>
                    <a:bodyPr lIns="68400" rIns="6840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Gigabit Ethernet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NPB Multigrid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1,00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 lIns="91080" r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1,00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be5d6"/>
                    </a:solidFill>
                  </a:tcPr>
                </a:tc>
              </a:tr>
            </a:tbl>
          </a:graphicData>
        </a:graphic>
      </p:graphicFrame>
      <p:pic>
        <p:nvPicPr>
          <p:cNvPr id="272" name="Рисунок 1" descr=""/>
          <p:cNvPicPr/>
          <p:nvPr/>
        </p:nvPicPr>
        <p:blipFill>
          <a:blip r:embed="rId1"/>
          <a:stretch/>
        </p:blipFill>
        <p:spPr>
          <a:xfrm>
            <a:off x="10512000" y="2069640"/>
            <a:ext cx="1346040" cy="1365840"/>
          </a:xfrm>
          <a:prstGeom prst="rect">
            <a:avLst/>
          </a:prstGeom>
          <a:ln>
            <a:noFill/>
          </a:ln>
        </p:spPr>
      </p:pic>
      <p:pic>
        <p:nvPicPr>
          <p:cNvPr id="273" name="Рисунок 8" descr=""/>
          <p:cNvPicPr/>
          <p:nvPr/>
        </p:nvPicPr>
        <p:blipFill>
          <a:blip r:embed="rId2"/>
          <a:stretch/>
        </p:blipFill>
        <p:spPr>
          <a:xfrm>
            <a:off x="10573560" y="3679560"/>
            <a:ext cx="1314720" cy="1260360"/>
          </a:xfrm>
          <a:prstGeom prst="rect">
            <a:avLst/>
          </a:prstGeom>
          <a:ln>
            <a:noFill/>
          </a:ln>
        </p:spPr>
      </p:pic>
      <p:pic>
        <p:nvPicPr>
          <p:cNvPr id="274" name="Рисунок 9" descr=""/>
          <p:cNvPicPr/>
          <p:nvPr/>
        </p:nvPicPr>
        <p:blipFill>
          <a:blip r:embed="rId3"/>
          <a:stretch/>
        </p:blipFill>
        <p:spPr>
          <a:xfrm>
            <a:off x="10602720" y="5127840"/>
            <a:ext cx="1317960" cy="1279800"/>
          </a:xfrm>
          <a:prstGeom prst="rect">
            <a:avLst/>
          </a:prstGeom>
          <a:ln>
            <a:noFill/>
          </a:ln>
        </p:spPr>
      </p:pic>
      <p:sp>
        <p:nvSpPr>
          <p:cNvPr id="275" name="CustomShape 6"/>
          <p:cNvSpPr/>
          <p:nvPr/>
        </p:nvSpPr>
        <p:spPr>
          <a:xfrm>
            <a:off x="8399520" y="2490840"/>
            <a:ext cx="19969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HPL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(PMAP = 0, BCAST = 5)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7"/>
          <p:cNvSpPr/>
          <p:nvPr/>
        </p:nvSpPr>
        <p:spPr>
          <a:xfrm>
            <a:off x="8081640" y="4116600"/>
            <a:ext cx="26809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NPB Conjugate Gradient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(CLASS = B)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8"/>
          <p:cNvSpPr/>
          <p:nvPr/>
        </p:nvSpPr>
        <p:spPr>
          <a:xfrm>
            <a:off x="8481600" y="5598000"/>
            <a:ext cx="21196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NPB Multigrid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(CLASS = B)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9"/>
          <p:cNvSpPr/>
          <p:nvPr/>
        </p:nvSpPr>
        <p:spPr>
          <a:xfrm>
            <a:off x="318240" y="5726520"/>
            <a:ext cx="8306640" cy="10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1080" indent="-180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На параллельных MPI-программах созданные алгоритмы TMMGP, TMGT в среднем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формируют вложения в 1,2–2,5 раз лучше известных алгоритмов TML и TMRR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Возможности по оптимизации вложения программ с  полными информационными графами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ограничены (NPB MG)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10"/>
          <p:cNvSpPr/>
          <p:nvPr/>
        </p:nvSpPr>
        <p:spPr>
          <a:xfrm>
            <a:off x="3914640" y="6565680"/>
            <a:ext cx="52354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реализованы в пакетах MPITaskMap, OTFStat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A22EED4-4B33-4401-BFE2-594E38978D34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0" y="14544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ВЛОЖЕНИЕ ПАРАЛЛЕЛЬНЫХ ПРОГРАММ В МУЛЬТИКЛАСТЕРНЫЕ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421920" y="457200"/>
            <a:ext cx="11160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диссертации разработан рекурсивный метод TMRP вложения параллельных программ в мультикластерные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3" name="Рисунок 4" descr=""/>
          <p:cNvPicPr/>
          <p:nvPr/>
        </p:nvPicPr>
        <p:blipFill>
          <a:blip r:embed="rId1"/>
          <a:stretch/>
        </p:blipFill>
        <p:spPr>
          <a:xfrm>
            <a:off x="1176840" y="4331160"/>
            <a:ext cx="5454720" cy="2112480"/>
          </a:xfrm>
          <a:prstGeom prst="rect">
            <a:avLst/>
          </a:prstGeom>
          <a:ln>
            <a:noFill/>
          </a:ln>
        </p:spPr>
      </p:pic>
      <p:sp>
        <p:nvSpPr>
          <p:cNvPr id="284" name="CustomShape 4"/>
          <p:cNvSpPr/>
          <p:nvPr/>
        </p:nvSpPr>
        <p:spPr>
          <a:xfrm>
            <a:off x="-1708200" y="6494400"/>
            <a:ext cx="11535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 мультикластерной ВС (3 кластера)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Рисунок 7" descr=""/>
          <p:cNvPicPr/>
          <p:nvPr/>
        </p:nvPicPr>
        <p:blipFill>
          <a:blip r:embed="rId2"/>
          <a:stretch/>
        </p:blipFill>
        <p:spPr>
          <a:xfrm>
            <a:off x="1799640" y="1250640"/>
            <a:ext cx="4657320" cy="2394720"/>
          </a:xfrm>
          <a:prstGeom prst="rect">
            <a:avLst/>
          </a:prstGeom>
          <a:ln>
            <a:noFill/>
          </a:ln>
        </p:spPr>
      </p:pic>
      <p:sp>
        <p:nvSpPr>
          <p:cNvPr id="286" name="CustomShape 5"/>
          <p:cNvSpPr/>
          <p:nvPr/>
        </p:nvSpPr>
        <p:spPr>
          <a:xfrm>
            <a:off x="-1024920" y="3645360"/>
            <a:ext cx="10229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Граф параллельной программы Parallel Ocean Problem (POP, SPEC MPI2007)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6993720" y="1316160"/>
            <a:ext cx="5084280" cy="547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Разделение графа выполняется многократно –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для каждого уровня иерархии коммуникационной среды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Поддерживаются информационные графы двух видов: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ij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суммарные объем сообщений,  передаваемых между ветвями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(графы типа datasize)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ij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количество обращений к коммуникационным функциям в процессе взаимодействии ветвей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(важно для задач в модели PGAS, графы nops)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На основе метода </a:t>
            </a: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</a:t>
            </a:r>
            <a:r>
              <a:rPr b="0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созданы алгоритмы: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TMRP-L1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ограничивает разбиение уровнем 1 (числом подсистем)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TMRP-L2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ограничивает разбиение уровнем 2 (числом SMP/NUMA-узлов)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TMRP-L12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учитывает все уровни иерархии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277920" y="728280"/>
            <a:ext cx="115192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Курносов М.Г., Пазников А.А. Эвристические алгоритмы отображения параллельных MPI-программ на мультикластерные вычислительные и Grid-системы // </a:t>
            </a: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
</a:t>
            </a: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Вычислительные методы и программирование. – 2013. – Т. 14 (2). – С. 1-10.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BD0D3D3-325A-4DFE-84D3-497D3FDBD776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90" name="Рисунок 4" descr=""/>
          <p:cNvPicPr/>
          <p:nvPr/>
        </p:nvPicPr>
        <p:blipFill>
          <a:blip r:embed="rId1"/>
          <a:stretch/>
        </p:blipFill>
        <p:spPr>
          <a:xfrm>
            <a:off x="1176840" y="4331160"/>
            <a:ext cx="5454720" cy="211248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-1708200" y="6494400"/>
            <a:ext cx="11535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 мультикластерной ВС (3 кластера)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Рисунок 7" descr=""/>
          <p:cNvPicPr/>
          <p:nvPr/>
        </p:nvPicPr>
        <p:blipFill>
          <a:blip r:embed="rId2"/>
          <a:stretch/>
        </p:blipFill>
        <p:spPr>
          <a:xfrm>
            <a:off x="1799640" y="1250640"/>
            <a:ext cx="4657320" cy="2394720"/>
          </a:xfrm>
          <a:prstGeom prst="rect">
            <a:avLst/>
          </a:prstGeom>
          <a:ln>
            <a:noFill/>
          </a:ln>
        </p:spPr>
      </p:pic>
      <p:sp>
        <p:nvSpPr>
          <p:cNvPr id="293" name="CustomShape 3"/>
          <p:cNvSpPr/>
          <p:nvPr/>
        </p:nvSpPr>
        <p:spPr>
          <a:xfrm>
            <a:off x="-1024920" y="3645360"/>
            <a:ext cx="10229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Граф параллельной программы Parallel Ocean Problem (POP, SPEC MPI2007)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1789560" y="1290240"/>
            <a:ext cx="1035720" cy="2246040"/>
          </a:xfrm>
          <a:prstGeom prst="rect">
            <a:avLst/>
          </a:prstGeom>
          <a:solidFill>
            <a:schemeClr val="accent2">
              <a:lumMod val="20000"/>
              <a:lumOff val="80000"/>
              <a:alpha val="14000"/>
            </a:schemeClr>
          </a:solidFill>
          <a:ln w="28440">
            <a:solidFill>
              <a:srgbClr val="c0000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5381280" y="1290240"/>
            <a:ext cx="1035720" cy="2246040"/>
          </a:xfrm>
          <a:prstGeom prst="rect">
            <a:avLst/>
          </a:prstGeom>
          <a:solidFill>
            <a:schemeClr val="accent2">
              <a:lumMod val="20000"/>
              <a:lumOff val="80000"/>
              <a:alpha val="14000"/>
            </a:schemeClr>
          </a:solidFill>
          <a:ln w="28440">
            <a:solidFill>
              <a:srgbClr val="c0000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6"/>
          <p:cNvSpPr/>
          <p:nvPr/>
        </p:nvSpPr>
        <p:spPr>
          <a:xfrm>
            <a:off x="2968200" y="1290240"/>
            <a:ext cx="2266560" cy="2246040"/>
          </a:xfrm>
          <a:prstGeom prst="rect">
            <a:avLst/>
          </a:prstGeom>
          <a:solidFill>
            <a:schemeClr val="accent2">
              <a:lumMod val="20000"/>
              <a:lumOff val="80000"/>
              <a:alpha val="14000"/>
            </a:schemeClr>
          </a:solidFill>
          <a:ln w="28440">
            <a:solidFill>
              <a:srgbClr val="c0000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7"/>
          <p:cNvSpPr/>
          <p:nvPr/>
        </p:nvSpPr>
        <p:spPr>
          <a:xfrm>
            <a:off x="321480" y="1219680"/>
            <a:ext cx="13068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1. Разбиение по числу подсистем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8"/>
          <p:cNvSpPr/>
          <p:nvPr/>
        </p:nvSpPr>
        <p:spPr>
          <a:xfrm>
            <a:off x="6993720" y="1316160"/>
            <a:ext cx="5084280" cy="547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Разделение графа выполняется многократно –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для каждого уровня иерархии коммуникационной среды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Поддерживаются информационные графы двух видов: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ij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суммарные объем сообщений,  передаваемых между ветвями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(графы типа datasize)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ij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количество обращений к коммуникационным функциям в процессе взаимодействии ветвей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(важно для задач в модели PGAS, графы nops)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На основе метода </a:t>
            </a: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</a:t>
            </a:r>
            <a:r>
              <a:rPr b="0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созданы алгоритмы: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TMRP-L1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ограничивает разбиение уровнем 1 (числом подсистем)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TMRP-L2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ограничивает разбиение уровнем 2 (числом SMP/NUMA-узлов)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TMRP-L12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учитывает все уровни иерархии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9"/>
          <p:cNvSpPr/>
          <p:nvPr/>
        </p:nvSpPr>
        <p:spPr>
          <a:xfrm>
            <a:off x="0" y="14544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ВЛОЖЕНИЕ ПАРАЛЛЕЛЬНЫХ ПРОГРАММ В МУЛЬТИКЛАСТЕРНЫЕ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0"/>
          <p:cNvSpPr/>
          <p:nvPr/>
        </p:nvSpPr>
        <p:spPr>
          <a:xfrm>
            <a:off x="421920" y="457200"/>
            <a:ext cx="11160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диссертации разработан рекурсивный метод TMRP вложения параллельных программ в мультикластерные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11"/>
          <p:cNvSpPr/>
          <p:nvPr/>
        </p:nvSpPr>
        <p:spPr>
          <a:xfrm>
            <a:off x="277920" y="728280"/>
            <a:ext cx="115192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Курносов М.Г., Пазников А.А. Эвристические алгоритмы отображения параллельных MPI-программ на мультикластерные вычислительные и Grid-системы // </a:t>
            </a: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
</a:t>
            </a: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Вычислительные методы и программирование. – 2013. – Т. 14 (2). – С. 1-10.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07B73CD-1570-4889-A46E-8F8EC0A745E6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03" name="Рисунок 4" descr=""/>
          <p:cNvPicPr/>
          <p:nvPr/>
        </p:nvPicPr>
        <p:blipFill>
          <a:blip r:embed="rId1"/>
          <a:stretch/>
        </p:blipFill>
        <p:spPr>
          <a:xfrm>
            <a:off x="1176840" y="4331160"/>
            <a:ext cx="5454720" cy="211248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-1708200" y="6494400"/>
            <a:ext cx="11535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 мультикластерной ВС (3 кластера)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5" name="Рисунок 7" descr=""/>
          <p:cNvPicPr/>
          <p:nvPr/>
        </p:nvPicPr>
        <p:blipFill>
          <a:blip r:embed="rId2"/>
          <a:stretch/>
        </p:blipFill>
        <p:spPr>
          <a:xfrm>
            <a:off x="1799640" y="1250640"/>
            <a:ext cx="4657320" cy="2394720"/>
          </a:xfrm>
          <a:prstGeom prst="rect">
            <a:avLst/>
          </a:prstGeom>
          <a:ln>
            <a:noFill/>
          </a:ln>
        </p:spPr>
      </p:pic>
      <p:sp>
        <p:nvSpPr>
          <p:cNvPr id="306" name="CustomShape 3"/>
          <p:cNvSpPr/>
          <p:nvPr/>
        </p:nvSpPr>
        <p:spPr>
          <a:xfrm>
            <a:off x="-1024920" y="3645360"/>
            <a:ext cx="10229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Граф параллельной программы Parallel Ocean Problem (POP, SPEC MPI2007)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1789560" y="1290240"/>
            <a:ext cx="1035720" cy="514080"/>
          </a:xfrm>
          <a:prstGeom prst="rect">
            <a:avLst/>
          </a:prstGeom>
          <a:solidFill>
            <a:schemeClr val="accent2">
              <a:lumMod val="20000"/>
              <a:lumOff val="80000"/>
              <a:alpha val="19000"/>
            </a:schemeClr>
          </a:solidFill>
          <a:ln w="19080">
            <a:solidFill>
              <a:srgbClr val="c0000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5"/>
          <p:cNvSpPr/>
          <p:nvPr/>
        </p:nvSpPr>
        <p:spPr>
          <a:xfrm>
            <a:off x="5381280" y="1290240"/>
            <a:ext cx="1035720" cy="1075320"/>
          </a:xfrm>
          <a:prstGeom prst="rect">
            <a:avLst/>
          </a:prstGeom>
          <a:solidFill>
            <a:schemeClr val="accent2">
              <a:lumMod val="20000"/>
              <a:lumOff val="80000"/>
              <a:alpha val="19000"/>
            </a:schemeClr>
          </a:solidFill>
          <a:ln w="19080">
            <a:solidFill>
              <a:srgbClr val="c0000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6"/>
          <p:cNvSpPr/>
          <p:nvPr/>
        </p:nvSpPr>
        <p:spPr>
          <a:xfrm>
            <a:off x="2968200" y="1290240"/>
            <a:ext cx="1050840" cy="2246040"/>
          </a:xfrm>
          <a:prstGeom prst="rect">
            <a:avLst/>
          </a:prstGeom>
          <a:solidFill>
            <a:schemeClr val="accent2">
              <a:lumMod val="20000"/>
              <a:lumOff val="80000"/>
              <a:alpha val="19000"/>
            </a:schemeClr>
          </a:solidFill>
          <a:ln w="19080">
            <a:solidFill>
              <a:srgbClr val="c0000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7"/>
          <p:cNvSpPr/>
          <p:nvPr/>
        </p:nvSpPr>
        <p:spPr>
          <a:xfrm>
            <a:off x="321480" y="1219680"/>
            <a:ext cx="13068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1. Разбиение по числу подсистем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8"/>
          <p:cNvSpPr/>
          <p:nvPr/>
        </p:nvSpPr>
        <p:spPr>
          <a:xfrm>
            <a:off x="4150800" y="1290240"/>
            <a:ext cx="1050840" cy="2246040"/>
          </a:xfrm>
          <a:prstGeom prst="rect">
            <a:avLst/>
          </a:prstGeom>
          <a:solidFill>
            <a:schemeClr val="accent2">
              <a:lumMod val="20000"/>
              <a:lumOff val="80000"/>
              <a:alpha val="19000"/>
            </a:schemeClr>
          </a:solidFill>
          <a:ln w="19080">
            <a:solidFill>
              <a:srgbClr val="c0000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9"/>
          <p:cNvSpPr/>
          <p:nvPr/>
        </p:nvSpPr>
        <p:spPr>
          <a:xfrm>
            <a:off x="1789560" y="1885680"/>
            <a:ext cx="1035720" cy="514080"/>
          </a:xfrm>
          <a:prstGeom prst="rect">
            <a:avLst/>
          </a:prstGeom>
          <a:solidFill>
            <a:schemeClr val="accent2">
              <a:lumMod val="20000"/>
              <a:lumOff val="80000"/>
              <a:alpha val="19000"/>
            </a:schemeClr>
          </a:solidFill>
          <a:ln w="19080">
            <a:solidFill>
              <a:srgbClr val="c0000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0"/>
          <p:cNvSpPr/>
          <p:nvPr/>
        </p:nvSpPr>
        <p:spPr>
          <a:xfrm>
            <a:off x="1789560" y="2495880"/>
            <a:ext cx="1046880" cy="514080"/>
          </a:xfrm>
          <a:prstGeom prst="rect">
            <a:avLst/>
          </a:prstGeom>
          <a:solidFill>
            <a:schemeClr val="accent2">
              <a:lumMod val="20000"/>
              <a:lumOff val="80000"/>
              <a:alpha val="19000"/>
            </a:schemeClr>
          </a:solidFill>
          <a:ln w="19080">
            <a:solidFill>
              <a:srgbClr val="c0000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1"/>
          <p:cNvSpPr/>
          <p:nvPr/>
        </p:nvSpPr>
        <p:spPr>
          <a:xfrm>
            <a:off x="1789560" y="3099240"/>
            <a:ext cx="1046880" cy="437040"/>
          </a:xfrm>
          <a:prstGeom prst="rect">
            <a:avLst/>
          </a:prstGeom>
          <a:solidFill>
            <a:schemeClr val="accent2">
              <a:lumMod val="20000"/>
              <a:lumOff val="80000"/>
              <a:alpha val="19000"/>
            </a:schemeClr>
          </a:solidFill>
          <a:ln w="19080">
            <a:solidFill>
              <a:srgbClr val="c0000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2"/>
          <p:cNvSpPr/>
          <p:nvPr/>
        </p:nvSpPr>
        <p:spPr>
          <a:xfrm>
            <a:off x="5372640" y="2546280"/>
            <a:ext cx="1044000" cy="990000"/>
          </a:xfrm>
          <a:prstGeom prst="rect">
            <a:avLst/>
          </a:prstGeom>
          <a:solidFill>
            <a:schemeClr val="accent2">
              <a:lumMod val="20000"/>
              <a:lumOff val="80000"/>
              <a:alpha val="19000"/>
            </a:schemeClr>
          </a:solidFill>
          <a:ln w="19080">
            <a:solidFill>
              <a:srgbClr val="c0000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3"/>
          <p:cNvSpPr/>
          <p:nvPr/>
        </p:nvSpPr>
        <p:spPr>
          <a:xfrm>
            <a:off x="150840" y="2227320"/>
            <a:ext cx="14778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 Разбиения по числу узлов в подсистемах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14"/>
          <p:cNvSpPr/>
          <p:nvPr/>
        </p:nvSpPr>
        <p:spPr>
          <a:xfrm>
            <a:off x="2546280" y="3536640"/>
            <a:ext cx="346320" cy="202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ff"/>
            </a:solidFill>
            <a:custDash>
              <a:ds d="300000" sp="100000"/>
            </a:custDash>
            <a:headEnd len="sm" type="oval" w="sm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5"/>
          <p:cNvSpPr/>
          <p:nvPr/>
        </p:nvSpPr>
        <p:spPr>
          <a:xfrm flipH="1">
            <a:off x="2425320" y="3010320"/>
            <a:ext cx="44640" cy="255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ff"/>
            </a:solidFill>
            <a:custDash>
              <a:ds d="300000" sp="100000"/>
            </a:custDash>
            <a:headEnd len="sm" type="oval" w="sm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6"/>
          <p:cNvSpPr/>
          <p:nvPr/>
        </p:nvSpPr>
        <p:spPr>
          <a:xfrm flipH="1">
            <a:off x="1971720" y="2413440"/>
            <a:ext cx="414360" cy="314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ff"/>
            </a:solidFill>
            <a:custDash>
              <a:ds d="300000" sp="100000"/>
            </a:custDash>
            <a:headEnd len="sm" type="oval" w="sm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7"/>
          <p:cNvSpPr/>
          <p:nvPr/>
        </p:nvSpPr>
        <p:spPr>
          <a:xfrm flipH="1">
            <a:off x="1482480" y="1804680"/>
            <a:ext cx="850680" cy="375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ff"/>
            </a:solidFill>
            <a:custDash>
              <a:ds d="300000" sp="100000"/>
            </a:custDash>
            <a:headEnd len="sm" type="oval" w="sm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8"/>
          <p:cNvSpPr/>
          <p:nvPr/>
        </p:nvSpPr>
        <p:spPr>
          <a:xfrm>
            <a:off x="3489480" y="3536640"/>
            <a:ext cx="3960" cy="8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ff"/>
            </a:solidFill>
            <a:custDash>
              <a:ds d="300000" sp="100000"/>
            </a:custDash>
            <a:headEnd len="sm" type="oval" w="sm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9"/>
          <p:cNvSpPr/>
          <p:nvPr/>
        </p:nvSpPr>
        <p:spPr>
          <a:xfrm flipH="1">
            <a:off x="4554720" y="3536640"/>
            <a:ext cx="132120" cy="8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ff"/>
            </a:solidFill>
            <a:custDash>
              <a:ds d="300000" sp="100000"/>
            </a:custDash>
            <a:headEnd len="sm" type="oval" w="sm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20"/>
          <p:cNvSpPr/>
          <p:nvPr/>
        </p:nvSpPr>
        <p:spPr>
          <a:xfrm flipH="1">
            <a:off x="5404320" y="2372760"/>
            <a:ext cx="488160" cy="318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ff"/>
            </a:solidFill>
            <a:custDash>
              <a:ds d="300000" sp="100000"/>
            </a:custDash>
            <a:headEnd len="sm" type="oval" w="sm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1"/>
          <p:cNvSpPr/>
          <p:nvPr/>
        </p:nvSpPr>
        <p:spPr>
          <a:xfrm>
            <a:off x="5895000" y="3576960"/>
            <a:ext cx="267480" cy="197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ff"/>
            </a:solidFill>
            <a:custDash>
              <a:ds d="300000" sp="100000"/>
            </a:custDash>
            <a:headEnd len="sm" type="oval" w="sm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2"/>
          <p:cNvSpPr/>
          <p:nvPr/>
        </p:nvSpPr>
        <p:spPr>
          <a:xfrm>
            <a:off x="6993720" y="1316160"/>
            <a:ext cx="5084280" cy="547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Разделение графа выполняется многократно –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для каждого уровня иерархии коммуникационной среды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Поддерживаются информационные графы двух видов: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ij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суммарные объем сообщений,  передаваемых между ветвями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(графы типа datasize)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ij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количество обращений к коммуникационным функциям в процессе взаимодействии ветвей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(важно для задач в модели PGAS, графы nops)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На основе метода </a:t>
            </a: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</a:t>
            </a:r>
            <a:r>
              <a:rPr b="0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созданы алгоритмы: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TMRP-L1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ограничивает разбиение уровнем 1 (числом подсистем)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TMRP-L2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ограничивает разбиение уровнем 2 (числом SMP/NUMA-узлов)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TMRP-L12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учитывает все уровни иерархии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23"/>
          <p:cNvSpPr/>
          <p:nvPr/>
        </p:nvSpPr>
        <p:spPr>
          <a:xfrm>
            <a:off x="0" y="14544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ВЛОЖЕНИЕ ПАРАЛЛЕЛЬНЫХ ПРОГРАММ В МУЛЬТИКЛАСТЕРНЫЕ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24"/>
          <p:cNvSpPr/>
          <p:nvPr/>
        </p:nvSpPr>
        <p:spPr>
          <a:xfrm>
            <a:off x="421920" y="457200"/>
            <a:ext cx="11160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диссертации разработан рекурсивный метод TMRP вложения параллельных программ в мультикластерные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5"/>
          <p:cNvSpPr/>
          <p:nvPr/>
        </p:nvSpPr>
        <p:spPr>
          <a:xfrm>
            <a:off x="277920" y="728280"/>
            <a:ext cx="115192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Курносов М.Г., Пазников А.А. Эвристические алгоритмы отображения параллельных MPI-программ на мультикластерные вычислительные и Grid-системы // </a:t>
            </a: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
</a:t>
            </a: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Вычислительные методы и программирование. – 2013. – Т. 14 (2). – С. 1-10.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95F35D3-3D79-454B-A09E-59B715755615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ВЛОЖЕНИЕ ПАРАЛЛЕЛЬНЫХ ПРОГРАММ В МУЛЬТИКЛАСТЕРНЫЕ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1" name="Рисунок 8" descr=""/>
          <p:cNvPicPr/>
          <p:nvPr/>
        </p:nvPicPr>
        <p:blipFill>
          <a:blip r:embed="rId1"/>
          <a:stretch/>
        </p:blipFill>
        <p:spPr>
          <a:xfrm>
            <a:off x="7599240" y="4142160"/>
            <a:ext cx="4439880" cy="2665080"/>
          </a:xfrm>
          <a:prstGeom prst="rect">
            <a:avLst/>
          </a:prstGeom>
          <a:ln>
            <a:noFill/>
          </a:ln>
        </p:spPr>
      </p:pic>
      <p:sp>
        <p:nvSpPr>
          <p:cNvPr id="332" name="CustomShape 3"/>
          <p:cNvSpPr/>
          <p:nvPr/>
        </p:nvSpPr>
        <p:spPr>
          <a:xfrm>
            <a:off x="7046640" y="3578040"/>
            <a:ext cx="4992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Конфигурация мультикластерной ВС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(три подсистемы, Open MPI, IPv6)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351000" y="2562120"/>
            <a:ext cx="7758000" cy="20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 счет оптимизации дифференцированных обменов, предложенные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</a:t>
            </a: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TMRP-L1, TMRP-L2, TMRP-L12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позволяют сократить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время выполнения параллельных программ на 30%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эффективны для параллельных программ с разреженными информационными графами.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Известные пакеты METIS, Scotch и gpart разбиения графов дают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сопоставимые результаты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(основаны на многоуровневых методах)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5"/>
          <p:cNvSpPr/>
          <p:nvPr/>
        </p:nvSpPr>
        <p:spPr>
          <a:xfrm>
            <a:off x="365760" y="1148400"/>
            <a:ext cx="11492280" cy="11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2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Тестовые MPI-программы: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NAS Parallel Benchmarks (SP, LU, BT, MG)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SPEC MPI2007: POP, Sweep3D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HPL, Graph500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5" name="Рисунок 6" descr=""/>
          <p:cNvPicPr/>
          <p:nvPr/>
        </p:nvPicPr>
        <p:blipFill>
          <a:blip r:embed="rId2"/>
          <a:stretch/>
        </p:blipFill>
        <p:spPr>
          <a:xfrm>
            <a:off x="7108920" y="1191240"/>
            <a:ext cx="2312280" cy="1733040"/>
          </a:xfrm>
          <a:prstGeom prst="rect">
            <a:avLst/>
          </a:prstGeom>
          <a:ln>
            <a:noFill/>
          </a:ln>
        </p:spPr>
      </p:pic>
      <p:pic>
        <p:nvPicPr>
          <p:cNvPr id="336" name="Рисунок 7" descr=""/>
          <p:cNvPicPr/>
          <p:nvPr/>
        </p:nvPicPr>
        <p:blipFill>
          <a:blip r:embed="rId3"/>
          <a:stretch/>
        </p:blipFill>
        <p:spPr>
          <a:xfrm>
            <a:off x="9565200" y="1191240"/>
            <a:ext cx="2243160" cy="1681200"/>
          </a:xfrm>
          <a:prstGeom prst="rect">
            <a:avLst/>
          </a:prstGeom>
          <a:ln>
            <a:noFill/>
          </a:ln>
        </p:spPr>
      </p:pic>
      <p:pic>
        <p:nvPicPr>
          <p:cNvPr id="337" name="Рисунок 10" descr=""/>
          <p:cNvPicPr/>
          <p:nvPr/>
        </p:nvPicPr>
        <p:blipFill>
          <a:blip r:embed="rId4"/>
          <a:stretch/>
        </p:blipFill>
        <p:spPr>
          <a:xfrm>
            <a:off x="8430120" y="3156840"/>
            <a:ext cx="2412360" cy="317160"/>
          </a:xfrm>
          <a:prstGeom prst="rect">
            <a:avLst/>
          </a:prstGeom>
          <a:ln>
            <a:noFill/>
          </a:ln>
        </p:spPr>
      </p:pic>
      <p:sp>
        <p:nvSpPr>
          <p:cNvPr id="338" name="CustomShape 6"/>
          <p:cNvSpPr/>
          <p:nvPr/>
        </p:nvSpPr>
        <p:spPr>
          <a:xfrm>
            <a:off x="7345440" y="2842920"/>
            <a:ext cx="1989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Тест POP (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120)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9819000" y="2810160"/>
            <a:ext cx="1989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Тест Sweep3D (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120)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Рисунок 12" descr=""/>
          <p:cNvPicPr/>
          <p:nvPr/>
        </p:nvPicPr>
        <p:blipFill>
          <a:blip r:embed="rId5"/>
          <a:stretch/>
        </p:blipFill>
        <p:spPr>
          <a:xfrm>
            <a:off x="873720" y="4646160"/>
            <a:ext cx="2075760" cy="1555560"/>
          </a:xfrm>
          <a:prstGeom prst="rect">
            <a:avLst/>
          </a:prstGeom>
          <a:ln>
            <a:noFill/>
          </a:ln>
        </p:spPr>
      </p:pic>
      <p:pic>
        <p:nvPicPr>
          <p:cNvPr id="341" name="Рисунок 13" descr=""/>
          <p:cNvPicPr/>
          <p:nvPr/>
        </p:nvPicPr>
        <p:blipFill>
          <a:blip r:embed="rId6"/>
          <a:stretch/>
        </p:blipFill>
        <p:spPr>
          <a:xfrm>
            <a:off x="3353400" y="4679640"/>
            <a:ext cx="1975680" cy="1481040"/>
          </a:xfrm>
          <a:prstGeom prst="rect">
            <a:avLst/>
          </a:prstGeom>
          <a:ln>
            <a:noFill/>
          </a:ln>
        </p:spPr>
      </p:pic>
      <p:sp>
        <p:nvSpPr>
          <p:cNvPr id="342" name="CustomShape 8"/>
          <p:cNvSpPr/>
          <p:nvPr/>
        </p:nvSpPr>
        <p:spPr>
          <a:xfrm>
            <a:off x="1023840" y="6131160"/>
            <a:ext cx="1989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Тест POP (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120)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9"/>
          <p:cNvSpPr/>
          <p:nvPr/>
        </p:nvSpPr>
        <p:spPr>
          <a:xfrm>
            <a:off x="3437280" y="6121080"/>
            <a:ext cx="1989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Тест Sweep3D (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120)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Рисунок 16" descr=""/>
          <p:cNvPicPr/>
          <p:nvPr/>
        </p:nvPicPr>
        <p:blipFill>
          <a:blip r:embed="rId7"/>
          <a:stretch/>
        </p:blipFill>
        <p:spPr>
          <a:xfrm>
            <a:off x="1085400" y="6606720"/>
            <a:ext cx="4274280" cy="139320"/>
          </a:xfrm>
          <a:prstGeom prst="rect">
            <a:avLst/>
          </a:prstGeom>
          <a:ln>
            <a:noFill/>
          </a:ln>
        </p:spPr>
      </p:pic>
      <p:sp>
        <p:nvSpPr>
          <p:cNvPr id="345" name="CustomShape 10"/>
          <p:cNvSpPr/>
          <p:nvPr/>
        </p:nvSpPr>
        <p:spPr>
          <a:xfrm>
            <a:off x="1200960" y="6322320"/>
            <a:ext cx="4093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TMRP-L2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11"/>
          <p:cNvSpPr/>
          <p:nvPr/>
        </p:nvSpPr>
        <p:spPr>
          <a:xfrm>
            <a:off x="5558760" y="6114240"/>
            <a:ext cx="3146760" cy="68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3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реализованы </a:t>
            </a:r>
            <a:r>
              <a:rPr b="0" i="1" lang="en-US" sz="13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i="1" lang="en-US" sz="13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пакете MPIGridMap </a:t>
            </a:r>
            <a:r>
              <a:rPr b="0" i="1" lang="en-US" sz="13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i="1" lang="en-US" sz="13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(совместно с к.т.н. А.А. Пазниковым)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12"/>
          <p:cNvSpPr/>
          <p:nvPr/>
        </p:nvSpPr>
        <p:spPr>
          <a:xfrm>
            <a:off x="421920" y="545040"/>
            <a:ext cx="11160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диссертации разработан рекурсивный метод TMRP вложения параллельных программ в мультикластерные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0C27164-547C-4CE1-B9CF-D5645FAABB18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ФОРМИРОВАНИЯ ПОДСИСТЕМ ЭМ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1523880" y="3810240"/>
            <a:ext cx="4428720" cy="2928600"/>
          </a:xfrm>
          <a:prstGeom prst="roundRect">
            <a:avLst>
              <a:gd name="adj" fmla="val 1290"/>
            </a:avLst>
          </a:prstGeom>
          <a:solidFill>
            <a:srgbClr val="effbff">
              <a:alpha val="34000"/>
            </a:srgbClr>
          </a:solidFill>
          <a:ln w="936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51" name="CustomShape 4"/>
          <p:cNvSpPr/>
          <p:nvPr/>
        </p:nvSpPr>
        <p:spPr>
          <a:xfrm>
            <a:off x="1568160" y="5381640"/>
            <a:ext cx="357156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при ограничениях: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5"/>
          <p:cNvSpPr/>
          <p:nvPr/>
        </p:nvSpPr>
        <p:spPr>
          <a:xfrm>
            <a:off x="2581200" y="6310440"/>
            <a:ext cx="264276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x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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{0, 1},  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1, 2, …, 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6"/>
          <p:cNvSpPr/>
          <p:nvPr/>
        </p:nvSpPr>
        <p:spPr>
          <a:xfrm>
            <a:off x="1595160" y="4048200"/>
            <a:ext cx="4285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ВС с однородной структурой сети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7"/>
          <p:cNvSpPr/>
          <p:nvPr/>
        </p:nvSpPr>
        <p:spPr>
          <a:xfrm>
            <a:off x="6054480" y="3810240"/>
            <a:ext cx="4428720" cy="2928600"/>
          </a:xfrm>
          <a:prstGeom prst="roundRect">
            <a:avLst>
              <a:gd name="adj" fmla="val 990"/>
            </a:avLst>
          </a:prstGeom>
          <a:solidFill>
            <a:srgbClr val="effbff">
              <a:alpha val="34000"/>
            </a:srgbClr>
          </a:solidFill>
          <a:ln w="936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55" name="CustomShape 8"/>
          <p:cNvSpPr/>
          <p:nvPr/>
        </p:nvSpPr>
        <p:spPr>
          <a:xfrm>
            <a:off x="6224400" y="4048200"/>
            <a:ext cx="41158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ВС с иерархической организацией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9"/>
          <p:cNvSpPr/>
          <p:nvPr/>
        </p:nvSpPr>
        <p:spPr>
          <a:xfrm>
            <a:off x="6126120" y="5381640"/>
            <a:ext cx="357156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при ограничениях: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10"/>
          <p:cNvSpPr/>
          <p:nvPr/>
        </p:nvSpPr>
        <p:spPr>
          <a:xfrm>
            <a:off x="7081560" y="6310440"/>
            <a:ext cx="264276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x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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{0, 1},  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1, 2, …, 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11"/>
          <p:cNvSpPr/>
          <p:nvPr/>
        </p:nvSpPr>
        <p:spPr>
          <a:xfrm>
            <a:off x="258840" y="1018800"/>
            <a:ext cx="9048240" cy="19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Заданы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распределенная ВС и количество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ветвей в параллельной программе.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Требуется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сформировать подсистему, обеспечивающую эффективную реализацию коллективных схем межмашинных обменов.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Обозначения: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040" indent="1760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pq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кратчайшее расстояние  между ЭМ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q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в структуре ВС.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040" indent="1760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pq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пропускная способность канала связи между ЭМ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q.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12"/>
          <p:cNvSpPr/>
          <p:nvPr/>
        </p:nvSpPr>
        <p:spPr>
          <a:xfrm>
            <a:off x="9637560" y="921960"/>
            <a:ext cx="20714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Распределенная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20, 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Рисунок 4" descr=""/>
          <p:cNvPicPr/>
          <p:nvPr/>
        </p:nvPicPr>
        <p:blipFill>
          <a:blip r:embed="rId1"/>
          <a:stretch/>
        </p:blipFill>
        <p:spPr>
          <a:xfrm>
            <a:off x="9911160" y="1581480"/>
            <a:ext cx="1524240" cy="1266480"/>
          </a:xfrm>
          <a:prstGeom prst="rect">
            <a:avLst/>
          </a:prstGeom>
          <a:ln>
            <a:noFill/>
          </a:ln>
        </p:spPr>
      </p:pic>
      <p:sp>
        <p:nvSpPr>
          <p:cNvPr id="361" name="CustomShape 13"/>
          <p:cNvSpPr/>
          <p:nvPr/>
        </p:nvSpPr>
        <p:spPr>
          <a:xfrm>
            <a:off x="140760" y="3089160"/>
            <a:ext cx="11816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Производительность подсистемы машин, при реализации основных схем межмашинных обменов, целесообразно оценивать средним геометрическим значением кратчайших расстояний или пропускных способностей каналов связи между ЭМ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2"/>
          <a:stretch/>
        </p:blipFill>
        <p:spPr>
          <a:xfrm>
            <a:off x="2197080" y="4533840"/>
            <a:ext cx="3098880" cy="59688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3"/>
          <a:stretch/>
        </p:blipFill>
        <p:spPr>
          <a:xfrm>
            <a:off x="3162240" y="5676840"/>
            <a:ext cx="1003320" cy="62244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4"/>
          <a:stretch/>
        </p:blipFill>
        <p:spPr>
          <a:xfrm>
            <a:off x="6654960" y="4533840"/>
            <a:ext cx="3187800" cy="596880"/>
          </a:xfrm>
          <a:prstGeom prst="rect">
            <a:avLst/>
          </a:prstGeom>
          <a:ln>
            <a:noFill/>
          </a:ln>
        </p:spPr>
      </p:pic>
      <p:pic>
        <p:nvPicPr>
          <p:cNvPr id="365" name="" descr=""/>
          <p:cNvPicPr/>
          <p:nvPr/>
        </p:nvPicPr>
        <p:blipFill>
          <a:blip r:embed="rId5"/>
          <a:stretch/>
        </p:blipFill>
        <p:spPr>
          <a:xfrm>
            <a:off x="7658280" y="5676840"/>
            <a:ext cx="1003320" cy="6224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FADEE5B-179C-4ACA-92C3-BD12DFAA9E4B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ФОРМИРОВАНИЯ ПОДСИСТЕМ ЭМ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777960" y="1394280"/>
            <a:ext cx="2714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PAGS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420840" y="3636720"/>
            <a:ext cx="342864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1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Фрагмент распределенной ВС с макроструктурой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-графа {12; 3, 4}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5"/>
          <p:cNvSpPr/>
          <p:nvPr/>
        </p:nvSpPr>
        <p:spPr>
          <a:xfrm>
            <a:off x="635400" y="4230360"/>
            <a:ext cx="2928600" cy="5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1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Среднее расстояние между машинами подсистемы </a:t>
            </a: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X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</a:t>
            </a: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1,26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6"/>
          <p:cNvSpPr/>
          <p:nvPr/>
        </p:nvSpPr>
        <p:spPr>
          <a:xfrm>
            <a:off x="8502120" y="3377160"/>
            <a:ext cx="3268080" cy="100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Формирования подсистем различными алгоритмами в кластерных ВС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1024, </a:t>
            </a:r>
            <a:r>
              <a:rPr b="0" i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64):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 – PAL;  2 – PAR;  3 – PAGS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2" name="Picture 5" descr=""/>
          <p:cNvPicPr/>
          <p:nvPr/>
        </p:nvPicPr>
        <p:blipFill>
          <a:blip r:embed="rId1"/>
          <a:stretch/>
        </p:blipFill>
        <p:spPr>
          <a:xfrm>
            <a:off x="4279680" y="1307160"/>
            <a:ext cx="3632400" cy="2057760"/>
          </a:xfrm>
          <a:prstGeom prst="rect">
            <a:avLst/>
          </a:prstGeom>
          <a:ln>
            <a:noFill/>
          </a:ln>
        </p:spPr>
      </p:pic>
      <p:sp>
        <p:nvSpPr>
          <p:cNvPr id="373" name="CustomShape 7"/>
          <p:cNvSpPr/>
          <p:nvPr/>
        </p:nvSpPr>
        <p:spPr>
          <a:xfrm>
            <a:off x="4325760" y="3377160"/>
            <a:ext cx="3838680" cy="100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Формирование подсистем различными алгоритмами в ВС со структурой 2</a:t>
            </a:r>
            <a:r>
              <a:rPr b="0" i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-решетки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1024, </a:t>
            </a:r>
            <a:r>
              <a:rPr b="0" i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64):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 – PAL;  2 – PAR;  3 – PAGS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8"/>
          <p:cNvSpPr/>
          <p:nvPr/>
        </p:nvSpPr>
        <p:spPr>
          <a:xfrm>
            <a:off x="4712760" y="4520160"/>
            <a:ext cx="7156440" cy="5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Время работы алгоритмов  на процессоре Intel Xeon E5345 не превышало 1 с.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Загруженность системы – это процент занятых элементарных машин.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5" name="Picture 6" descr=""/>
          <p:cNvPicPr/>
          <p:nvPr/>
        </p:nvPicPr>
        <p:blipFill>
          <a:blip r:embed="rId2"/>
          <a:stretch/>
        </p:blipFill>
        <p:spPr>
          <a:xfrm>
            <a:off x="8129880" y="1321560"/>
            <a:ext cx="3639960" cy="2057040"/>
          </a:xfrm>
          <a:prstGeom prst="rect">
            <a:avLst/>
          </a:prstGeom>
          <a:ln>
            <a:noFill/>
          </a:ln>
        </p:spPr>
      </p:pic>
      <p:sp>
        <p:nvSpPr>
          <p:cNvPr id="376" name="CustomShape 9"/>
          <p:cNvSpPr/>
          <p:nvPr/>
        </p:nvSpPr>
        <p:spPr>
          <a:xfrm>
            <a:off x="256680" y="4822920"/>
            <a:ext cx="473400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Вычислительные сложности алгоритмов составляют: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0" i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PAGS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  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0" i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PAGCS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+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·max{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 |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E′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|}),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где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E′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множество ребер структуры ВС.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10"/>
          <p:cNvSpPr/>
          <p:nvPr/>
        </p:nvSpPr>
        <p:spPr>
          <a:xfrm>
            <a:off x="256680" y="678600"/>
            <a:ext cx="116125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диссертации разработаны алгоритмы PAGS и PAGCS, формирующие подсистемы с субоптимальным значением </a:t>
            </a:r>
            <a:r>
              <a:rPr b="1" i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1" i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X</a:t>
            </a: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8" name="Рисунок 1" descr=""/>
          <p:cNvPicPr/>
          <p:nvPr/>
        </p:nvPicPr>
        <p:blipFill>
          <a:blip r:embed="rId3"/>
          <a:stretch/>
        </p:blipFill>
        <p:spPr>
          <a:xfrm>
            <a:off x="1006920" y="1811160"/>
            <a:ext cx="2217960" cy="1680840"/>
          </a:xfrm>
          <a:prstGeom prst="rect">
            <a:avLst/>
          </a:prstGeom>
          <a:ln>
            <a:noFill/>
          </a:ln>
        </p:spPr>
      </p:pic>
      <p:sp>
        <p:nvSpPr>
          <p:cNvPr id="379" name="CustomShape 11"/>
          <p:cNvSpPr/>
          <p:nvPr/>
        </p:nvSpPr>
        <p:spPr>
          <a:xfrm>
            <a:off x="256680" y="5790600"/>
            <a:ext cx="116125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72880" indent="-27252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среднем созданные алгоритмы PAGS и PAGCS формируют подсистемы по значению целевых функций 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X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и 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X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1,1–3 раза лучше известных алгоритмов линейного и циклического выделения подсистем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12"/>
          <p:cNvSpPr/>
          <p:nvPr/>
        </p:nvSpPr>
        <p:spPr>
          <a:xfrm>
            <a:off x="256680" y="6404760"/>
            <a:ext cx="1170900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Курносов М. Г. Эвристический алгоритм формирования подсистем в вычислительных системах // Материалы 9 Международной научно-практической конференции «Искусственный интеллект-2008. Интеллектуальные системы», 2008. – Ч. 2. – С. 346‑351.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B1F36D4-EBED-4DC4-8690-EA27796739A9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0" y="379800"/>
            <a:ext cx="12191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АКТУАЛЬНОСТЬ ТЕМЫ ИССЛЕДОВАНИЯ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416520" y="1082880"/>
            <a:ext cx="8608320" cy="53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1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Распределенная вычислительная система (ВС) –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множество элементарных машин (ЭМ), соединенных сетью связи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1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Структура ВС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граф межмашинных связей, должна обеспечивать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минимум задержек на передачу информации между ЭМ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1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Архитектурные свойства распределенных ВС 1990–2000 гг.: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444240">
              <a:lnSpc>
                <a:spcPct val="110000"/>
              </a:lnSpc>
              <a:buClr>
                <a:srgbClr val="000000"/>
              </a:buClr>
              <a:buFont typeface="Symbol"/>
              <a:buChar char="-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однопроцессорные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элементарные машины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444240">
              <a:lnSpc>
                <a:spcPct val="110000"/>
              </a:lnSpc>
              <a:buClr>
                <a:srgbClr val="000000"/>
              </a:buClr>
              <a:buFont typeface="Symbol"/>
              <a:buChar char="-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регулярные структуры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сетей межмашинных связей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(одноуровневые)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1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Для распределенных ВС 1990–2000 гг. созданы эффективные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модели, методы и программное обеспечение организации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их функционирования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10000"/>
              </a:lnSpc>
              <a:buClr>
                <a:srgbClr val="000000"/>
              </a:buClr>
              <a:buFont typeface="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TMC, Cray, NEC, Intel, Transtech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10000"/>
              </a:lnSpc>
              <a:buClr>
                <a:srgbClr val="000000"/>
              </a:buClr>
              <a:buFont typeface="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ИФП СО РАН, НИИ «Квант», ВНИИЭФ, НИИ МВС ЮФУ, ИПМ РАН, ИТМиВТ РАН, НИЦЭВТ и др.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Рисунок 12" descr=""/>
          <p:cNvPicPr/>
          <p:nvPr/>
        </p:nvPicPr>
        <p:blipFill>
          <a:blip r:embed="rId1"/>
          <a:stretch/>
        </p:blipFill>
        <p:spPr>
          <a:xfrm>
            <a:off x="10559520" y="3992760"/>
            <a:ext cx="914040" cy="844560"/>
          </a:xfrm>
          <a:prstGeom prst="rect">
            <a:avLst/>
          </a:prstGeom>
          <a:ln>
            <a:noFill/>
          </a:ln>
        </p:spPr>
      </p:pic>
      <p:pic>
        <p:nvPicPr>
          <p:cNvPr id="98" name="Рисунок 17" descr=""/>
          <p:cNvPicPr/>
          <p:nvPr/>
        </p:nvPicPr>
        <p:blipFill>
          <a:blip r:embed="rId2"/>
          <a:stretch/>
        </p:blipFill>
        <p:spPr>
          <a:xfrm>
            <a:off x="10401480" y="5742720"/>
            <a:ext cx="1293840" cy="580320"/>
          </a:xfrm>
          <a:prstGeom prst="rect">
            <a:avLst/>
          </a:prstGeom>
          <a:ln>
            <a:noFill/>
          </a:ln>
        </p:spPr>
      </p:pic>
      <p:sp>
        <p:nvSpPr>
          <p:cNvPr id="99" name="CustomShape 4"/>
          <p:cNvSpPr/>
          <p:nvPr/>
        </p:nvSpPr>
        <p:spPr>
          <a:xfrm>
            <a:off x="10359360" y="6318360"/>
            <a:ext cx="13665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4x4-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решетки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8213400" y="1348200"/>
            <a:ext cx="201996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2f5597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Top500 #1 (1993 г.)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4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CM-5/1024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1 024  SuperSPARC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Рисунок 20" descr=""/>
          <p:cNvPicPr/>
          <p:nvPr/>
        </p:nvPicPr>
        <p:blipFill>
          <a:blip r:embed="rId3"/>
          <a:stretch/>
        </p:blipFill>
        <p:spPr>
          <a:xfrm>
            <a:off x="10235880" y="1344600"/>
            <a:ext cx="1376640" cy="543600"/>
          </a:xfrm>
          <a:prstGeom prst="rect">
            <a:avLst/>
          </a:prstGeom>
          <a:ln>
            <a:noFill/>
          </a:ln>
        </p:spPr>
      </p:pic>
      <p:sp>
        <p:nvSpPr>
          <p:cNvPr id="102" name="CustomShape 6"/>
          <p:cNvSpPr/>
          <p:nvPr/>
        </p:nvSpPr>
        <p:spPr>
          <a:xfrm>
            <a:off x="9984600" y="1926720"/>
            <a:ext cx="19098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222a3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Толстое дерево </a:t>
            </a:r>
            <a:r>
              <a:rPr b="0" i="1" lang="en-US" sz="1400" spc="-1" strike="noStrike">
                <a:solidFill>
                  <a:srgbClr val="222a3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222a3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400" spc="-1" strike="noStrike">
                <a:solidFill>
                  <a:srgbClr val="222a3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fat tree</a:t>
            </a:r>
            <a:r>
              <a:rPr b="0" lang="en-US" sz="1400" spc="-1" strike="noStrike">
                <a:solidFill>
                  <a:srgbClr val="222a3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 descr=""/>
          <p:cNvPicPr/>
          <p:nvPr/>
        </p:nvPicPr>
        <p:blipFill>
          <a:blip r:embed="rId4"/>
          <a:stretch/>
        </p:blipFill>
        <p:spPr>
          <a:xfrm>
            <a:off x="10445400" y="2706840"/>
            <a:ext cx="1080720" cy="819000"/>
          </a:xfrm>
          <a:prstGeom prst="rect">
            <a:avLst/>
          </a:prstGeom>
          <a:ln>
            <a:noFill/>
          </a:ln>
        </p:spPr>
      </p:pic>
      <p:sp>
        <p:nvSpPr>
          <p:cNvPr id="104" name="CustomShape 7"/>
          <p:cNvSpPr/>
          <p:nvPr/>
        </p:nvSpPr>
        <p:spPr>
          <a:xfrm>
            <a:off x="8353440" y="2880720"/>
            <a:ext cx="19645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Intel Delta (Paragon)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512  Intel 860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8"/>
          <p:cNvSpPr/>
          <p:nvPr/>
        </p:nvSpPr>
        <p:spPr>
          <a:xfrm>
            <a:off x="10038600" y="3495960"/>
            <a:ext cx="1909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222a3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2D-решетка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9"/>
          <p:cNvSpPr/>
          <p:nvPr/>
        </p:nvSpPr>
        <p:spPr>
          <a:xfrm>
            <a:off x="10371600" y="4811040"/>
            <a:ext cx="142020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</a:t>
            </a:r>
            <a:r>
              <a:rPr b="0" i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графы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)-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графы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10"/>
          <p:cNvSpPr/>
          <p:nvPr/>
        </p:nvSpPr>
        <p:spPr>
          <a:xfrm>
            <a:off x="8604720" y="4210920"/>
            <a:ext cx="14425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Семейство ВС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4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МИКРОС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11"/>
          <p:cNvSpPr/>
          <p:nvPr/>
        </p:nvSpPr>
        <p:spPr>
          <a:xfrm>
            <a:off x="8759520" y="5795280"/>
            <a:ext cx="1187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МВС-100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Intel 860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5311028-E9FE-43AB-B33B-D383580A4A6C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1085760" y="2231640"/>
            <a:ext cx="9857880" cy="23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5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МЕТОДЫ И АЛГОРИТМЫ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КОЛЛЕКТИВНЫХ ОБМЕНОВ ИНФОРМАЦИЕЙ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РАСПРЕДЕЛЕННЫХ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(Глава 3)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345884F-5C5C-4BB4-B59E-E64BF7185336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КОЛЛЕКТИВНЫЕ ОБМЕНЫ ИНФОРМАЦИЕЙ В РАСПРЕДЕЛЕННЫХ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435240" y="827640"/>
            <a:ext cx="8895240" cy="13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коллективной операции обмена участвуют все ветви программы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трансляционный обмен (ТО, «один-всем», one-to-all broadcast)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коллекторный обмен (КО, «все-одному», all-to-one broadcast)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трансляционно-циклический обмен (ТЦО, «каждый-всем», all-to-all broadcast)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4"/>
          <p:cNvSpPr/>
          <p:nvPr/>
        </p:nvSpPr>
        <p:spPr>
          <a:xfrm>
            <a:off x="435240" y="2153520"/>
            <a:ext cx="3026160" cy="1932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ТО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MPI_Bcast, MPI_Scatter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биномиального дерева (binomial tree)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бинарного дерева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(binary tree)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плоского дерева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(flat/linear tree)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5"/>
          <p:cNvSpPr/>
          <p:nvPr/>
        </p:nvSpPr>
        <p:spPr>
          <a:xfrm>
            <a:off x="3695040" y="2153520"/>
            <a:ext cx="3414600" cy="261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КО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MPI_Gather, MPI_Reduce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биномиального дерева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(binomial tree)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-цепочек 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-chain tree)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бинарного дерева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(binary tree)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Р. Рабенсейфнера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конвейерный алгоритм (pipeline)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плоского дерева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(flat/linear tree)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6"/>
          <p:cNvSpPr/>
          <p:nvPr/>
        </p:nvSpPr>
        <p:spPr>
          <a:xfrm>
            <a:off x="7333920" y="2153520"/>
            <a:ext cx="4341600" cy="1795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ТЦО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MPI_Allgather, MPI_Allreduce, MPI_Alltoall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рекурсивного удваивания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(recursive doubling)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Дж. Брука (J. Bruck)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кольцевой алгоритм (ring)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попарных обменов (pairwise exchange)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7"/>
          <p:cNvSpPr/>
          <p:nvPr/>
        </p:nvSpPr>
        <p:spPr>
          <a:xfrm>
            <a:off x="351000" y="5196960"/>
            <a:ext cx="6665040" cy="12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Способы выбора оптимального алгоритма коллективной операции: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000" indent="-2696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На основе теоретического анализа эффективности алгоритмов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модели параллельных вычислений: BSP, LogP, LogGP, Хокни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000" indent="-2696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Путем прямого измерения времени выполнения на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8"/>
          <p:cNvSpPr/>
          <p:nvPr/>
        </p:nvSpPr>
        <p:spPr>
          <a:xfrm>
            <a:off x="7016760" y="4294800"/>
            <a:ext cx="5067720" cy="18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Время 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передачи сообщения между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процессорами в модели 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LogP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2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+ 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Рисунок 50" descr=""/>
          <p:cNvPicPr/>
          <p:nvPr/>
        </p:nvPicPr>
        <p:blipFill>
          <a:blip r:embed="rId1"/>
          <a:stretch/>
        </p:blipFill>
        <p:spPr>
          <a:xfrm>
            <a:off x="8429040" y="5226840"/>
            <a:ext cx="3178080" cy="781920"/>
          </a:xfrm>
          <a:prstGeom prst="rect">
            <a:avLst/>
          </a:prstGeom>
          <a:ln>
            <a:noFill/>
          </a:ln>
        </p:spPr>
      </p:pic>
      <p:sp>
        <p:nvSpPr>
          <p:cNvPr id="392" name="CustomShape 9"/>
          <p:cNvSpPr/>
          <p:nvPr/>
        </p:nvSpPr>
        <p:spPr>
          <a:xfrm>
            <a:off x="8511120" y="5995080"/>
            <a:ext cx="35452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латентность сети (latency)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латентность процессора (overhead)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минимальное время между операциями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число процессоров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1EB85CA-0914-4344-87BB-F2EB568C98F6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0" y="113400"/>
            <a:ext cx="1219176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АНАЛИТИЧЕСКИЕ ВЫРАЖЕНИЯ ВРЕМЕНИ ВЫПОЛНЕНИЯ АЛГОРИТМОВ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модели LogP построены аналитические выражения времени выполнения </a:t>
            </a: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алгоритмов коллективных операций (корневая редукция)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5" name="Рисунок 6" descr=""/>
          <p:cNvPicPr/>
          <p:nvPr/>
        </p:nvPicPr>
        <p:blipFill>
          <a:blip r:embed="rId1"/>
          <a:stretch/>
        </p:blipFill>
        <p:spPr>
          <a:xfrm>
            <a:off x="1521720" y="1808280"/>
            <a:ext cx="4897440" cy="316800"/>
          </a:xfrm>
          <a:prstGeom prst="rect">
            <a:avLst/>
          </a:prstGeom>
          <a:ln>
            <a:noFill/>
          </a:ln>
        </p:spPr>
      </p:pic>
      <p:sp>
        <p:nvSpPr>
          <p:cNvPr id="396" name="CustomShape 3"/>
          <p:cNvSpPr/>
          <p:nvPr/>
        </p:nvSpPr>
        <p:spPr>
          <a:xfrm>
            <a:off x="419760" y="1465560"/>
            <a:ext cx="4478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Линейный алгоритм редукции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(linear/flat tree)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4"/>
          <p:cNvSpPr/>
          <p:nvPr/>
        </p:nvSpPr>
        <p:spPr>
          <a:xfrm>
            <a:off x="761400" y="1832760"/>
            <a:ext cx="819720" cy="515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root</a:t>
            </a:r>
            <a:r>
              <a:rPr b="1" lang="en-US" sz="14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0: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5"/>
          <p:cNvSpPr/>
          <p:nvPr/>
        </p:nvSpPr>
        <p:spPr>
          <a:xfrm>
            <a:off x="473400" y="2098440"/>
            <a:ext cx="1174320" cy="303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i="1" lang="en-US" sz="1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root</a:t>
            </a:r>
            <a:r>
              <a:rPr b="1" lang="en-US" sz="1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</a:t>
            </a:r>
            <a:r>
              <a:rPr b="1" i="1" lang="en-US" sz="1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1" lang="en-US" sz="1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1: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9" name="Рисунок 10" descr=""/>
          <p:cNvPicPr/>
          <p:nvPr/>
        </p:nvPicPr>
        <p:blipFill>
          <a:blip r:embed="rId2"/>
          <a:stretch/>
        </p:blipFill>
        <p:spPr>
          <a:xfrm>
            <a:off x="1521000" y="2130480"/>
            <a:ext cx="4310280" cy="261720"/>
          </a:xfrm>
          <a:prstGeom prst="rect">
            <a:avLst/>
          </a:prstGeom>
          <a:ln>
            <a:noFill/>
          </a:ln>
        </p:spPr>
      </p:pic>
      <p:sp>
        <p:nvSpPr>
          <p:cNvPr id="400" name="CustomShape 6"/>
          <p:cNvSpPr/>
          <p:nvPr/>
        </p:nvSpPr>
        <p:spPr>
          <a:xfrm>
            <a:off x="401400" y="2560680"/>
            <a:ext cx="72867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биномиального дерева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для коммутативной операции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(binomial tree)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1" name="Рисунок 14" descr=""/>
          <p:cNvPicPr/>
          <p:nvPr/>
        </p:nvPicPr>
        <p:blipFill>
          <a:blip r:embed="rId3"/>
          <a:stretch/>
        </p:blipFill>
        <p:spPr>
          <a:xfrm>
            <a:off x="9787680" y="3115800"/>
            <a:ext cx="2024280" cy="2572920"/>
          </a:xfrm>
          <a:prstGeom prst="rect">
            <a:avLst/>
          </a:prstGeom>
          <a:ln>
            <a:noFill/>
          </a:ln>
        </p:spPr>
      </p:pic>
      <p:pic>
        <p:nvPicPr>
          <p:cNvPr id="402" name="Рисунок 17" descr=""/>
          <p:cNvPicPr/>
          <p:nvPr/>
        </p:nvPicPr>
        <p:blipFill>
          <a:blip r:embed="rId4"/>
          <a:stretch/>
        </p:blipFill>
        <p:spPr>
          <a:xfrm>
            <a:off x="642240" y="3375360"/>
            <a:ext cx="5607360" cy="250200"/>
          </a:xfrm>
          <a:prstGeom prst="rect">
            <a:avLst/>
          </a:prstGeom>
          <a:ln>
            <a:noFill/>
          </a:ln>
        </p:spPr>
      </p:pic>
      <p:sp>
        <p:nvSpPr>
          <p:cNvPr id="403" name="CustomShape 7"/>
          <p:cNvSpPr/>
          <p:nvPr/>
        </p:nvSpPr>
        <p:spPr>
          <a:xfrm>
            <a:off x="640800" y="3105000"/>
            <a:ext cx="20739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1" lang="en-US" sz="14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степень числа 2: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8"/>
          <p:cNvSpPr/>
          <p:nvPr/>
        </p:nvSpPr>
        <p:spPr>
          <a:xfrm>
            <a:off x="378360" y="5144760"/>
            <a:ext cx="11629440" cy="145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отличие от известных (J. Pjesivac-Grbovic, J. Dongarra, 2005; T. Hoefler, 2014; R. Thakur, 2005),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полученных выражениях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учитываются выбор корня </a:t>
            </a:r>
            <a:r>
              <a:rPr b="1" i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root</a:t>
            </a: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операции и копирование сообщений в памяти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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Построенные выражения позволяют принимать </a:t>
            </a: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решение о выборе оптимального алгоритма коллективной операции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 оптимизировать построение расписаний выполнения дифференцированных обменов в неблокирующих коллективных операциях (non-blocking collective schedule).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5" name="Рисунок 26" descr=""/>
          <p:cNvPicPr/>
          <p:nvPr/>
        </p:nvPicPr>
        <p:blipFill>
          <a:blip r:embed="rId5"/>
          <a:stretch/>
        </p:blipFill>
        <p:spPr>
          <a:xfrm>
            <a:off x="6700680" y="1521720"/>
            <a:ext cx="2372400" cy="865800"/>
          </a:xfrm>
          <a:prstGeom prst="rect">
            <a:avLst/>
          </a:prstGeom>
          <a:ln>
            <a:noFill/>
          </a:ln>
        </p:spPr>
      </p:pic>
      <p:pic>
        <p:nvPicPr>
          <p:cNvPr id="406" name="Рисунок 27" descr=""/>
          <p:cNvPicPr/>
          <p:nvPr/>
        </p:nvPicPr>
        <p:blipFill>
          <a:blip r:embed="rId6"/>
          <a:stretch/>
        </p:blipFill>
        <p:spPr>
          <a:xfrm>
            <a:off x="9316440" y="1547280"/>
            <a:ext cx="2488680" cy="876600"/>
          </a:xfrm>
          <a:prstGeom prst="rect">
            <a:avLst/>
          </a:prstGeom>
          <a:ln>
            <a:noFill/>
          </a:ln>
        </p:spPr>
      </p:pic>
      <p:sp>
        <p:nvSpPr>
          <p:cNvPr id="407" name="CustomShape 9"/>
          <p:cNvSpPr/>
          <p:nvPr/>
        </p:nvSpPr>
        <p:spPr>
          <a:xfrm>
            <a:off x="8165520" y="2093760"/>
            <a:ext cx="819720" cy="16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i="1" lang="en-US" sz="11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root = </a:t>
            </a:r>
            <a:r>
              <a:rPr b="1" lang="en-US" sz="11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10"/>
          <p:cNvSpPr/>
          <p:nvPr/>
        </p:nvSpPr>
        <p:spPr>
          <a:xfrm>
            <a:off x="9470160" y="1662120"/>
            <a:ext cx="776160" cy="16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i="1" lang="en-US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root</a:t>
            </a:r>
            <a:r>
              <a:rPr b="1" lang="en-US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</a:t>
            </a:r>
            <a:r>
              <a:rPr b="1" i="1" lang="en-US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1" lang="en-US" sz="1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11"/>
          <p:cNvSpPr/>
          <p:nvPr/>
        </p:nvSpPr>
        <p:spPr>
          <a:xfrm>
            <a:off x="6700680" y="2424240"/>
            <a:ext cx="5104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Пространственно-временные диаграммы выполнения в модели LogP линейного алгоритма  редукции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12"/>
          <p:cNvSpPr/>
          <p:nvPr/>
        </p:nvSpPr>
        <p:spPr>
          <a:xfrm>
            <a:off x="622800" y="3626280"/>
            <a:ext cx="20739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</a:t>
            </a:r>
            <a:r>
              <a:rPr b="1" lang="en-US" sz="14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не степень числа 2: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1" name="Рисунок 32" descr=""/>
          <p:cNvPicPr/>
          <p:nvPr/>
        </p:nvPicPr>
        <p:blipFill>
          <a:blip r:embed="rId7"/>
          <a:stretch/>
        </p:blipFill>
        <p:spPr>
          <a:xfrm>
            <a:off x="655200" y="3877920"/>
            <a:ext cx="5092200" cy="268920"/>
          </a:xfrm>
          <a:prstGeom prst="rect">
            <a:avLst/>
          </a:prstGeom>
          <a:ln>
            <a:noFill/>
          </a:ln>
        </p:spPr>
      </p:pic>
      <p:sp>
        <p:nvSpPr>
          <p:cNvPr id="412" name="CustomShape 13"/>
          <p:cNvSpPr/>
          <p:nvPr/>
        </p:nvSpPr>
        <p:spPr>
          <a:xfrm>
            <a:off x="10543320" y="3119760"/>
            <a:ext cx="13986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Биномиальное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 дерево редукции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         P = 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14"/>
          <p:cNvSpPr/>
          <p:nvPr/>
        </p:nvSpPr>
        <p:spPr>
          <a:xfrm>
            <a:off x="378360" y="4375440"/>
            <a:ext cx="7286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параллельных 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-цепочек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-chains)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4" name="Рисунок 35" descr=""/>
          <p:cNvPicPr/>
          <p:nvPr/>
        </p:nvPicPr>
        <p:blipFill>
          <a:blip r:embed="rId8"/>
          <a:stretch/>
        </p:blipFill>
        <p:spPr>
          <a:xfrm>
            <a:off x="622800" y="4727880"/>
            <a:ext cx="6077520" cy="251640"/>
          </a:xfrm>
          <a:prstGeom prst="rect">
            <a:avLst/>
          </a:prstGeom>
          <a:ln>
            <a:noFill/>
          </a:ln>
        </p:spPr>
      </p:pic>
      <p:pic>
        <p:nvPicPr>
          <p:cNvPr id="415" name="Рисунок 38" descr=""/>
          <p:cNvPicPr/>
          <p:nvPr/>
        </p:nvPicPr>
        <p:blipFill>
          <a:blip r:embed="rId9"/>
          <a:stretch/>
        </p:blipFill>
        <p:spPr>
          <a:xfrm>
            <a:off x="7654680" y="3147840"/>
            <a:ext cx="1700280" cy="1357920"/>
          </a:xfrm>
          <a:prstGeom prst="rect">
            <a:avLst/>
          </a:prstGeom>
          <a:ln>
            <a:noFill/>
          </a:ln>
        </p:spPr>
      </p:pic>
      <p:sp>
        <p:nvSpPr>
          <p:cNvPr id="416" name="CustomShape 15"/>
          <p:cNvSpPr/>
          <p:nvPr/>
        </p:nvSpPr>
        <p:spPr>
          <a:xfrm>
            <a:off x="7360920" y="4457520"/>
            <a:ext cx="1945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Вложение биномиального дерева в гиперкуб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16"/>
          <p:cNvSpPr/>
          <p:nvPr/>
        </p:nvSpPr>
        <p:spPr>
          <a:xfrm>
            <a:off x="501120" y="6445080"/>
            <a:ext cx="1133280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Kulagin I., Paznikov A., Kurnosov M. Heuristic Algorithms for Optimizing Communications in Parallel PGAS-programs // 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
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International Conference on Parallel Computing Technologies, 2015. – Springer LNCS. Vol. 9251. – P. 405-409.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Рисунок 81" descr=""/>
          <p:cNvPicPr/>
          <p:nvPr/>
        </p:nvPicPr>
        <p:blipFill>
          <a:blip r:embed="rId1"/>
          <a:stretch/>
        </p:blipFill>
        <p:spPr>
          <a:xfrm>
            <a:off x="8888400" y="2047320"/>
            <a:ext cx="2564280" cy="2777040"/>
          </a:xfrm>
          <a:prstGeom prst="rect">
            <a:avLst/>
          </a:prstGeom>
          <a:ln>
            <a:noFill/>
          </a:ln>
        </p:spPr>
      </p:pic>
      <p:sp>
        <p:nvSpPr>
          <p:cNvPr id="419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DA35E65-C7AB-4236-9597-3C842576450F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МЕТОД ОПТИМИЗАЦИИ АЛГОРИТМОВ КОЛЛЕКТВИНЫХ ОБМЕНОВ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466200" y="1762920"/>
            <a:ext cx="8035560" cy="6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1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Формируется взвешенный граф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 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|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| =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алгоритма реализации ТЦО для 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1.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4"/>
          <p:cNvSpPr/>
          <p:nvPr/>
        </p:nvSpPr>
        <p:spPr>
          <a:xfrm>
            <a:off x="466200" y="2781720"/>
            <a:ext cx="8035560" cy="17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10000"/>
              </a:lnSpc>
              <a:buClr>
                <a:srgbClr val="000000"/>
              </a:buClr>
              <a:buFont typeface="Calibri Light"/>
              <a:buAutoNum type="arabicPeriod" startAt="2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Строится разбиение графа на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непересекающихся подмножеств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 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 …, 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1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 целью минимизации суммарного веса рёбер, инцидентных различным подмножествам разбиения.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Количество элементов в подмножестве 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должно быть равно заданному числу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</a:t>
            </a:r>
            <a:r>
              <a:rPr b="1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1, 2, …, 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5"/>
          <p:cNvSpPr/>
          <p:nvPr/>
        </p:nvSpPr>
        <p:spPr>
          <a:xfrm>
            <a:off x="456840" y="4864320"/>
            <a:ext cx="7875000" cy="104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ct val="110000"/>
              </a:lnSpc>
              <a:buClr>
                <a:srgbClr val="000000"/>
              </a:buClr>
              <a:buFont typeface="Calibri Light"/>
              <a:buAutoNum type="arabicPeriod" startAt="3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Строится отображение π(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ветвям с номерами из подмножества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1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назначаются номера ветвей, распределенных на элементарные машины вычислительного узла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q</a:t>
            </a:r>
            <a:r>
              <a:rPr b="1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6"/>
          <p:cNvSpPr/>
          <p:nvPr/>
        </p:nvSpPr>
        <p:spPr>
          <a:xfrm>
            <a:off x="8088840" y="6199200"/>
            <a:ext cx="96048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</a:t>
            </a:r>
            <a:r>
              <a:rPr b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</a:t>
            </a: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</a:t>
            </a:r>
            <a:r>
              <a:rPr b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7"/>
          <p:cNvSpPr/>
          <p:nvPr/>
        </p:nvSpPr>
        <p:spPr>
          <a:xfrm>
            <a:off x="8532360" y="1341720"/>
            <a:ext cx="32389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ТЦО </a:t>
            </a:r>
            <a:r>
              <a:rPr b="1" lang="en-US" sz="14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4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Дж. Брука (J. Bruck)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6" name="Рисунок 80" descr=""/>
          <p:cNvPicPr/>
          <p:nvPr/>
        </p:nvPicPr>
        <p:blipFill>
          <a:blip r:embed="rId2"/>
          <a:stretch/>
        </p:blipFill>
        <p:spPr>
          <a:xfrm>
            <a:off x="8888400" y="5094720"/>
            <a:ext cx="2872440" cy="1544400"/>
          </a:xfrm>
          <a:prstGeom prst="rect">
            <a:avLst/>
          </a:prstGeom>
          <a:ln>
            <a:noFill/>
          </a:ln>
        </p:spPr>
      </p:pic>
      <p:sp>
        <p:nvSpPr>
          <p:cNvPr id="427" name="CustomShape 8"/>
          <p:cNvSpPr/>
          <p:nvPr/>
        </p:nvSpPr>
        <p:spPr>
          <a:xfrm>
            <a:off x="587880" y="581760"/>
            <a:ext cx="112802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диссертации разработан метод динамической оптимизации алгоритмов </a:t>
            </a: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коллективных операций </a:t>
            </a:r>
            <a:r>
              <a:rPr b="0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(на примере ТЦО – MPI_Allgather)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9"/>
          <p:cNvSpPr/>
          <p:nvPr/>
        </p:nvSpPr>
        <p:spPr>
          <a:xfrm>
            <a:off x="315720" y="6366600"/>
            <a:ext cx="77191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[*]</a:t>
            </a: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Курносов М.Г. Алгоритмы трансляционно-циклических информационных обменов в иерархических распределенных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    </a:t>
            </a: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вычислительных системах // Вестник компьютерных и информационных технологий. – 2011. – № 5. – С. 27‑34.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D39178E-DEC7-40BE-BCC9-24DDB787F72B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СТРУКТУРНО-ОРИЕНТИРОВАННЫЕ АЛГОРИТМЫ РЕАЛИЗАЦИИ ТЦО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464760" y="791280"/>
            <a:ext cx="11261880" cy="187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1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На базе предложенного метода </a:t>
            </a: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разработаны структурно-ориентированные версии алгоритмов рекурсивного удваивания и Дж. Брука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 Bruck exech; Bruck reorder; Rec. doubling exch; Rec. doubling reorder.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Предложенные алгоритмы превосходят в среднем в 1,1–4 раза во времени реализации ТЦО их исходные версии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Метод применим для большемасштабных ВС – к параллельным программам с числом ветвей до 10</a:t>
            </a:r>
            <a:r>
              <a:rPr b="1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2" name="Рисунок 5" descr=""/>
          <p:cNvPicPr/>
          <p:nvPr/>
        </p:nvPicPr>
        <p:blipFill>
          <a:blip r:embed="rId1"/>
          <a:stretch/>
        </p:blipFill>
        <p:spPr>
          <a:xfrm>
            <a:off x="8539920" y="3252240"/>
            <a:ext cx="3326760" cy="2376000"/>
          </a:xfrm>
          <a:prstGeom prst="rect">
            <a:avLst/>
          </a:prstGeom>
          <a:ln>
            <a:noFill/>
          </a:ln>
        </p:spPr>
      </p:pic>
      <p:pic>
        <p:nvPicPr>
          <p:cNvPr id="433" name="Рисунок 6" descr=""/>
          <p:cNvPicPr/>
          <p:nvPr/>
        </p:nvPicPr>
        <p:blipFill>
          <a:blip r:embed="rId2"/>
          <a:stretch/>
        </p:blipFill>
        <p:spPr>
          <a:xfrm>
            <a:off x="5222880" y="3252240"/>
            <a:ext cx="3276720" cy="2340360"/>
          </a:xfrm>
          <a:prstGeom prst="rect">
            <a:avLst/>
          </a:prstGeom>
          <a:ln>
            <a:noFill/>
          </a:ln>
        </p:spPr>
      </p:pic>
      <p:sp>
        <p:nvSpPr>
          <p:cNvPr id="434" name="CustomShape 4"/>
          <p:cNvSpPr/>
          <p:nvPr/>
        </p:nvSpPr>
        <p:spPr>
          <a:xfrm>
            <a:off x="5803560" y="5680800"/>
            <a:ext cx="5784480" cy="10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Зависимость коэффициента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ускорения алгоритмов ТЦО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от размера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(Кбайт) передаваемого сообщения (64 процесса, 8 узлов):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 –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кластер ЦПВТ СибГУТИ (сеть Gigabit Ethernet);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б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кластер ИВЦ НГУ (сеть InfiniBand DDR).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5"/>
          <p:cNvSpPr/>
          <p:nvPr/>
        </p:nvSpPr>
        <p:spPr>
          <a:xfrm>
            <a:off x="7006320" y="5326560"/>
            <a:ext cx="317880" cy="25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6"/>
          <p:cNvSpPr/>
          <p:nvPr/>
        </p:nvSpPr>
        <p:spPr>
          <a:xfrm>
            <a:off x="10155240" y="5308560"/>
            <a:ext cx="317880" cy="25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7"/>
          <p:cNvSpPr/>
          <p:nvPr/>
        </p:nvSpPr>
        <p:spPr>
          <a:xfrm>
            <a:off x="9060120" y="5372280"/>
            <a:ext cx="26402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8"/>
          <p:cNvSpPr/>
          <p:nvPr/>
        </p:nvSpPr>
        <p:spPr>
          <a:xfrm>
            <a:off x="5729040" y="5410800"/>
            <a:ext cx="2537640" cy="303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9"/>
          <p:cNvSpPr/>
          <p:nvPr/>
        </p:nvSpPr>
        <p:spPr>
          <a:xfrm>
            <a:off x="8267040" y="4851720"/>
            <a:ext cx="285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10"/>
          <p:cNvSpPr/>
          <p:nvPr/>
        </p:nvSpPr>
        <p:spPr>
          <a:xfrm>
            <a:off x="11631240" y="4869360"/>
            <a:ext cx="285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11"/>
          <p:cNvSpPr/>
          <p:nvPr/>
        </p:nvSpPr>
        <p:spPr>
          <a:xfrm>
            <a:off x="560520" y="5513040"/>
            <a:ext cx="45698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Зависимость времени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(с) разбиения информационных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от числа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подмножеств разбиения (узлов системы):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число вершин в графе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1048576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2"/>
          <p:cNvSpPr/>
          <p:nvPr/>
        </p:nvSpPr>
        <p:spPr>
          <a:xfrm>
            <a:off x="246240" y="6292440"/>
            <a:ext cx="5213520" cy="5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10000"/>
              </a:lnSpc>
            </a:pPr>
            <a:r>
              <a:rPr b="1" lang="en-US" sz="14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реализованы в библиотеке TopoMPI </a:t>
            </a:r>
            <a:r>
              <a:rPr b="0" lang="en-US" sz="14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(http://topompi.cpct.sibsutis.ru).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13"/>
          <p:cNvSpPr/>
          <p:nvPr/>
        </p:nvSpPr>
        <p:spPr>
          <a:xfrm>
            <a:off x="5556600" y="3034800"/>
            <a:ext cx="6143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Ускорение оптимизированных алгоритмов относительно известных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14"/>
          <p:cNvSpPr/>
          <p:nvPr/>
        </p:nvSpPr>
        <p:spPr>
          <a:xfrm>
            <a:off x="659880" y="3025440"/>
            <a:ext cx="4029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Масштабируемость метода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5" name="Рисунок 14" descr=""/>
          <p:cNvPicPr/>
          <p:nvPr/>
        </p:nvPicPr>
        <p:blipFill>
          <a:blip r:embed="rId3"/>
          <a:stretch/>
        </p:blipFill>
        <p:spPr>
          <a:xfrm>
            <a:off x="1144440" y="3246120"/>
            <a:ext cx="2895120" cy="2316240"/>
          </a:xfrm>
          <a:prstGeom prst="rect">
            <a:avLst/>
          </a:prstGeom>
          <a:ln>
            <a:noFill/>
          </a:ln>
        </p:spPr>
      </p:pic>
      <p:sp>
        <p:nvSpPr>
          <p:cNvPr id="446" name="CustomShape 15"/>
          <p:cNvSpPr/>
          <p:nvPr/>
        </p:nvSpPr>
        <p:spPr>
          <a:xfrm>
            <a:off x="1698840" y="3659040"/>
            <a:ext cx="1038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12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1" lang="en-US" sz="12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1 048 576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5838863-F82E-4DCB-BE83-4A23388380CC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СРЕДСТВА АНАЛИЗА ЭФФЕКТИВНОСТИ КОММУНИКАЦИОННЫХ ФУНКЦИЙ MPI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307800" y="715320"/>
            <a:ext cx="11485800" cy="57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Для экспериментальной оценки (измерения) времен выполнения алгоритмов коллективных операций стандарта MPI разработан метод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учитывающий известные систематические ошибки измерений методов в пакетах OSU Microbenchmarks, Intel MPI Benchmarks, MPIBlib, Phloem, mpptest, LLCBench, SKaMPI, NetGauge.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Синхронизация по глобальным часам моментов запуска коллективных MPI-функций в параллельных процессах позволяет устранить эффект «конвейеризации измерений» (pipelined measurements)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Метод реализован в пакете MPIPerf, который поддерживает коллективные операции MPI 3.1 (</a:t>
            </a:r>
            <a:r>
              <a:rPr b="0" lang="en-US" sz="11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urier New"/>
                <a:hlinkClick r:id="rId1"/>
              </a:rPr>
              <a:t>http://</a:t>
            </a:r>
            <a:r>
              <a:rPr b="0" lang="en-US" sz="11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urier New"/>
                <a:hlinkClick r:id="rId2"/>
              </a:rPr>
              <a:t>mpiperf.cpct.sibsutis.ru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Внедрение в международном проекте PMIx (подсистема Open MPI, компания Mellanox Technologies)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0" name="Рисунок 11" descr=""/>
          <p:cNvPicPr/>
          <p:nvPr/>
        </p:nvPicPr>
        <p:blipFill>
          <a:blip r:embed="rId3"/>
          <a:stretch/>
        </p:blipFill>
        <p:spPr>
          <a:xfrm>
            <a:off x="847800" y="1920960"/>
            <a:ext cx="5087880" cy="3135960"/>
          </a:xfrm>
          <a:prstGeom prst="rect">
            <a:avLst/>
          </a:prstGeom>
          <a:ln>
            <a:noFill/>
          </a:ln>
        </p:spPr>
      </p:pic>
      <p:pic>
        <p:nvPicPr>
          <p:cNvPr id="451" name="Рисунок 12" descr=""/>
          <p:cNvPicPr/>
          <p:nvPr/>
        </p:nvPicPr>
        <p:blipFill>
          <a:blip r:embed="rId4"/>
          <a:stretch/>
        </p:blipFill>
        <p:spPr>
          <a:xfrm>
            <a:off x="6742440" y="2294640"/>
            <a:ext cx="4292280" cy="1204920"/>
          </a:xfrm>
          <a:prstGeom prst="rect">
            <a:avLst/>
          </a:prstGeom>
          <a:ln>
            <a:noFill/>
          </a:ln>
        </p:spPr>
      </p:pic>
      <p:sp>
        <p:nvSpPr>
          <p:cNvPr id="452" name="CustomShape 4"/>
          <p:cNvSpPr/>
          <p:nvPr/>
        </p:nvSpPr>
        <p:spPr>
          <a:xfrm>
            <a:off x="6611760" y="1967400"/>
            <a:ext cx="45565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Конвейеризация измерений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(pipelined measurements)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3" name="Рисунок 14" descr=""/>
          <p:cNvPicPr/>
          <p:nvPr/>
        </p:nvPicPr>
        <p:blipFill>
          <a:blip r:embed="rId5"/>
          <a:stretch/>
        </p:blipFill>
        <p:spPr>
          <a:xfrm>
            <a:off x="6863760" y="3522600"/>
            <a:ext cx="4895640" cy="1266120"/>
          </a:xfrm>
          <a:prstGeom prst="rect">
            <a:avLst/>
          </a:prstGeom>
          <a:ln>
            <a:noFill/>
          </a:ln>
        </p:spPr>
      </p:pic>
      <p:sp>
        <p:nvSpPr>
          <p:cNvPr id="454" name="CustomShape 5"/>
          <p:cNvSpPr/>
          <p:nvPr/>
        </p:nvSpPr>
        <p:spPr>
          <a:xfrm>
            <a:off x="316440" y="6526080"/>
            <a:ext cx="114066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0" lang="en-US" sz="10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[*]</a:t>
            </a:r>
            <a:r>
              <a:rPr b="0" i="1" lang="en-US" sz="10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Курносов М.Г. MPIPerf: пакет оценки эффективности коммуникационных функций библиотек стандарта MPI // Вестник ННГУ им. Н.И. Лобачевского. – 2012. – 5(2). – С. 385-391.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7D87694-B983-4E03-8A8B-5005188C0E75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1085760" y="2129400"/>
            <a:ext cx="9857880" cy="23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5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ДЕЦЕНТРАЛИЗОВАННОЙ ДИСПЕТЧЕРИЗАЦИИ ПАРАЛЛЕЛЬНЫХ ЗАДАЧ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РАСПРЕДЕЛЕННЫХ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(Глава 4)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icture 29" descr=""/>
          <p:cNvPicPr/>
          <p:nvPr/>
        </p:nvPicPr>
        <p:blipFill>
          <a:blip r:embed="rId1"/>
          <a:stretch/>
        </p:blipFill>
        <p:spPr>
          <a:xfrm>
            <a:off x="1502280" y="5071320"/>
            <a:ext cx="2071440" cy="1714320"/>
          </a:xfrm>
          <a:prstGeom prst="rect">
            <a:avLst/>
          </a:prstGeom>
          <a:ln>
            <a:noFill/>
          </a:ln>
        </p:spPr>
      </p:pic>
      <p:pic>
        <p:nvPicPr>
          <p:cNvPr id="458" name="Picture 29" descr=""/>
          <p:cNvPicPr/>
          <p:nvPr/>
        </p:nvPicPr>
        <p:blipFill>
          <a:blip r:embed="rId2"/>
          <a:stretch/>
        </p:blipFill>
        <p:spPr>
          <a:xfrm>
            <a:off x="8845920" y="5033160"/>
            <a:ext cx="2071440" cy="1714320"/>
          </a:xfrm>
          <a:prstGeom prst="rect">
            <a:avLst/>
          </a:prstGeom>
          <a:ln>
            <a:noFill/>
          </a:ln>
        </p:spPr>
      </p:pic>
      <p:pic>
        <p:nvPicPr>
          <p:cNvPr id="459" name="Picture 29" descr=""/>
          <p:cNvPicPr/>
          <p:nvPr/>
        </p:nvPicPr>
        <p:blipFill>
          <a:blip r:embed="rId3"/>
          <a:stretch/>
        </p:blipFill>
        <p:spPr>
          <a:xfrm>
            <a:off x="1524240" y="791280"/>
            <a:ext cx="2071440" cy="1714320"/>
          </a:xfrm>
          <a:prstGeom prst="rect">
            <a:avLst/>
          </a:prstGeom>
          <a:ln>
            <a:noFill/>
          </a:ln>
        </p:spPr>
      </p:pic>
      <p:pic>
        <p:nvPicPr>
          <p:cNvPr id="460" name="Picture 29" descr=""/>
          <p:cNvPicPr/>
          <p:nvPr/>
        </p:nvPicPr>
        <p:blipFill>
          <a:blip r:embed="rId4"/>
          <a:stretch/>
        </p:blipFill>
        <p:spPr>
          <a:xfrm>
            <a:off x="8769240" y="831960"/>
            <a:ext cx="2071440" cy="1714320"/>
          </a:xfrm>
          <a:prstGeom prst="rect">
            <a:avLst/>
          </a:prstGeom>
          <a:ln>
            <a:noFill/>
          </a:ln>
        </p:spPr>
      </p:pic>
      <p:sp>
        <p:nvSpPr>
          <p:cNvPr id="461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A01ABFB-D132-408B-A7B7-1AA17CC6A866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ДИСПЕТЧЕРИЗАЦИЯ ПАРАЛЛЕЛЬНЫХ ЗАДАЧ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3"/>
          <p:cNvSpPr/>
          <p:nvPr/>
        </p:nvSpPr>
        <p:spPr>
          <a:xfrm>
            <a:off x="2028240" y="4593240"/>
            <a:ext cx="2520000" cy="1800000"/>
          </a:xfrm>
          <a:prstGeom prst="roundRect">
            <a:avLst>
              <a:gd name="adj" fmla="val 0"/>
            </a:avLst>
          </a:prstGeom>
          <a:gradFill>
            <a:gsLst>
              <a:gs pos="50000">
                <a:schemeClr val="accent4">
                  <a:lumMod val="60000"/>
                  <a:lumOff val="40000"/>
                </a:schemeClr>
              </a:gs>
              <a:gs pos="89999">
                <a:schemeClr val="accent4">
                  <a:lumMod val="20000"/>
                  <a:lumOff val="8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7932960" y="4593240"/>
            <a:ext cx="2520000" cy="1800000"/>
          </a:xfrm>
          <a:prstGeom prst="roundRect">
            <a:avLst>
              <a:gd name="adj" fmla="val 0"/>
            </a:avLst>
          </a:prstGeom>
          <a:gradFill>
            <a:gsLst>
              <a:gs pos="50000">
                <a:schemeClr val="accent4">
                  <a:lumMod val="60000"/>
                  <a:lumOff val="40000"/>
                </a:schemeClr>
              </a:gs>
              <a:gs pos="89999">
                <a:schemeClr val="accent4">
                  <a:lumMod val="20000"/>
                  <a:lumOff val="8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7932960" y="1352880"/>
            <a:ext cx="2520000" cy="1800000"/>
          </a:xfrm>
          <a:prstGeom prst="roundRect">
            <a:avLst>
              <a:gd name="adj" fmla="val 0"/>
            </a:avLst>
          </a:prstGeom>
          <a:gradFill>
            <a:gsLst>
              <a:gs pos="50000">
                <a:schemeClr val="accent4">
                  <a:lumMod val="60000"/>
                  <a:lumOff val="40000"/>
                </a:schemeClr>
              </a:gs>
              <a:gs pos="89999">
                <a:schemeClr val="accent4">
                  <a:lumMod val="20000"/>
                  <a:lumOff val="8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2028240" y="1352880"/>
            <a:ext cx="2520000" cy="1800000"/>
          </a:xfrm>
          <a:prstGeom prst="roundRect">
            <a:avLst>
              <a:gd name="adj" fmla="val 0"/>
            </a:avLst>
          </a:prstGeom>
          <a:gradFill>
            <a:gsLst>
              <a:gs pos="50000">
                <a:schemeClr val="accent4">
                  <a:lumMod val="60000"/>
                  <a:lumOff val="40000"/>
                </a:schemeClr>
              </a:gs>
              <a:gs pos="89999">
                <a:schemeClr val="accent4">
                  <a:lumMod val="20000"/>
                  <a:lumOff val="8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2100240" y="5273640"/>
            <a:ext cx="2376000" cy="10472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4">
                  <a:lumMod val="20000"/>
                  <a:lumOff val="80000"/>
                </a:schemeClr>
              </a:gs>
              <a:gs pos="89999">
                <a:schemeClr val="accent4">
                  <a:lumMod val="60000"/>
                  <a:lumOff val="4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2100240" y="1424880"/>
            <a:ext cx="2376000" cy="10472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4">
                  <a:lumMod val="20000"/>
                  <a:lumOff val="80000"/>
                </a:schemeClr>
              </a:gs>
              <a:gs pos="89999">
                <a:schemeClr val="accent4">
                  <a:lumMod val="60000"/>
                  <a:lumOff val="4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69" name="CustomShape 9"/>
          <p:cNvSpPr/>
          <p:nvPr/>
        </p:nvSpPr>
        <p:spPr>
          <a:xfrm rot="5400000">
            <a:off x="2350080" y="19674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70" name="CustomShape 10"/>
          <p:cNvSpPr/>
          <p:nvPr/>
        </p:nvSpPr>
        <p:spPr>
          <a:xfrm rot="5400000">
            <a:off x="2350080" y="20448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71" name="CustomShape 11"/>
          <p:cNvSpPr/>
          <p:nvPr/>
        </p:nvSpPr>
        <p:spPr>
          <a:xfrm rot="5400000">
            <a:off x="2350080" y="21222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72" name="Line 12"/>
          <p:cNvSpPr/>
          <p:nvPr/>
        </p:nvSpPr>
        <p:spPr>
          <a:xfrm>
            <a:off x="2532240" y="2269800"/>
            <a:ext cx="360" cy="9072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73" name="Line 13"/>
          <p:cNvSpPr/>
          <p:nvPr/>
        </p:nvSpPr>
        <p:spPr>
          <a:xfrm>
            <a:off x="2244240" y="2269800"/>
            <a:ext cx="360" cy="9072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3596040" y="1035360"/>
            <a:ext cx="1207080" cy="31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</a:t>
            </a:r>
            <a:r>
              <a:rPr b="1" lang="en-US" sz="13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15"/>
          <p:cNvSpPr/>
          <p:nvPr/>
        </p:nvSpPr>
        <p:spPr>
          <a:xfrm>
            <a:off x="2172240" y="1496880"/>
            <a:ext cx="2232000" cy="5036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13000"/>
            </a:schemeClr>
          </a:solidFill>
          <a:ln>
            <a:custDash>
              <a:ds d="400000" sp="300000"/>
            </a:custDash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224424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17"/>
          <p:cNvSpPr/>
          <p:nvPr/>
        </p:nvSpPr>
        <p:spPr>
          <a:xfrm>
            <a:off x="296460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18"/>
          <p:cNvSpPr/>
          <p:nvPr/>
        </p:nvSpPr>
        <p:spPr>
          <a:xfrm>
            <a:off x="382860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i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000" spc="-1" strike="noStrike" baseline="-7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19"/>
          <p:cNvSpPr/>
          <p:nvPr/>
        </p:nvSpPr>
        <p:spPr>
          <a:xfrm>
            <a:off x="3468600" y="1568880"/>
            <a:ext cx="359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20"/>
          <p:cNvSpPr/>
          <p:nvPr/>
        </p:nvSpPr>
        <p:spPr>
          <a:xfrm>
            <a:off x="2710080" y="2072880"/>
            <a:ext cx="54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СУР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1"/>
          <p:cNvSpPr/>
          <p:nvPr/>
        </p:nvSpPr>
        <p:spPr>
          <a:xfrm>
            <a:off x="2768760" y="2648880"/>
            <a:ext cx="1707480" cy="2876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6">
                  <a:lumMod val="20000"/>
                  <a:lumOff val="80000"/>
                </a:schemeClr>
              </a:gs>
              <a:gs pos="89999">
                <a:schemeClr val="accent6">
                  <a:lumMod val="75000"/>
                  <a:alpha val="56000"/>
                </a:schemeClr>
              </a:gs>
            </a:gsLst>
            <a:lin ang="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Локальные задачи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22"/>
          <p:cNvSpPr/>
          <p:nvPr/>
        </p:nvSpPr>
        <p:spPr>
          <a:xfrm flipV="1">
            <a:off x="2390040" y="2327400"/>
            <a:ext cx="360" cy="9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3"/>
          <p:cNvSpPr/>
          <p:nvPr/>
        </p:nvSpPr>
        <p:spPr>
          <a:xfrm flipH="1">
            <a:off x="2388600" y="2792880"/>
            <a:ext cx="38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4"/>
          <p:cNvSpPr/>
          <p:nvPr/>
        </p:nvSpPr>
        <p:spPr>
          <a:xfrm>
            <a:off x="3497760" y="6408000"/>
            <a:ext cx="1207080" cy="31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</a:t>
            </a:r>
            <a:r>
              <a:rPr b="1" lang="en-US" sz="13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25"/>
          <p:cNvSpPr/>
          <p:nvPr/>
        </p:nvSpPr>
        <p:spPr>
          <a:xfrm>
            <a:off x="2172240" y="5740920"/>
            <a:ext cx="2232000" cy="5036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13000"/>
            </a:schemeClr>
          </a:solidFill>
          <a:ln>
            <a:custDash>
              <a:ds d="400000" sp="300000"/>
            </a:custDash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86" name="CustomShape 26"/>
          <p:cNvSpPr/>
          <p:nvPr/>
        </p:nvSpPr>
        <p:spPr>
          <a:xfrm>
            <a:off x="224424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27"/>
          <p:cNvSpPr/>
          <p:nvPr/>
        </p:nvSpPr>
        <p:spPr>
          <a:xfrm>
            <a:off x="296460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28"/>
          <p:cNvSpPr/>
          <p:nvPr/>
        </p:nvSpPr>
        <p:spPr>
          <a:xfrm>
            <a:off x="382860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i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000" spc="-1" strike="noStrike" baseline="-7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9"/>
          <p:cNvSpPr/>
          <p:nvPr/>
        </p:nvSpPr>
        <p:spPr>
          <a:xfrm>
            <a:off x="3468600" y="5812920"/>
            <a:ext cx="359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30"/>
          <p:cNvSpPr/>
          <p:nvPr/>
        </p:nvSpPr>
        <p:spPr>
          <a:xfrm>
            <a:off x="2719800" y="5365440"/>
            <a:ext cx="522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СУР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31"/>
          <p:cNvSpPr/>
          <p:nvPr/>
        </p:nvSpPr>
        <p:spPr>
          <a:xfrm flipV="1">
            <a:off x="2390040" y="4449240"/>
            <a:ext cx="360" cy="96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32"/>
          <p:cNvSpPr/>
          <p:nvPr/>
        </p:nvSpPr>
        <p:spPr>
          <a:xfrm rot="16200000">
            <a:off x="2349360" y="54907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93" name="CustomShape 33"/>
          <p:cNvSpPr/>
          <p:nvPr/>
        </p:nvSpPr>
        <p:spPr>
          <a:xfrm rot="16200000">
            <a:off x="2349360" y="54133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94" name="CustomShape 34"/>
          <p:cNvSpPr/>
          <p:nvPr/>
        </p:nvSpPr>
        <p:spPr>
          <a:xfrm rot="16200000">
            <a:off x="2349360" y="53359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95" name="Line 35"/>
          <p:cNvSpPr/>
          <p:nvPr/>
        </p:nvSpPr>
        <p:spPr>
          <a:xfrm flipV="1">
            <a:off x="2244240" y="5384880"/>
            <a:ext cx="360" cy="9108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96" name="Line 36"/>
          <p:cNvSpPr/>
          <p:nvPr/>
        </p:nvSpPr>
        <p:spPr>
          <a:xfrm flipV="1">
            <a:off x="2532240" y="5384880"/>
            <a:ext cx="360" cy="9108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97" name="CustomShape 37"/>
          <p:cNvSpPr/>
          <p:nvPr/>
        </p:nvSpPr>
        <p:spPr>
          <a:xfrm>
            <a:off x="8004960" y="1424880"/>
            <a:ext cx="2376000" cy="10472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4">
                  <a:lumMod val="20000"/>
                  <a:lumOff val="80000"/>
                </a:schemeClr>
              </a:gs>
              <a:gs pos="89999">
                <a:schemeClr val="accent4">
                  <a:lumMod val="60000"/>
                  <a:lumOff val="4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98" name="CustomShape 38"/>
          <p:cNvSpPr/>
          <p:nvPr/>
        </p:nvSpPr>
        <p:spPr>
          <a:xfrm rot="5400000">
            <a:off x="8254440" y="19674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99" name="CustomShape 39"/>
          <p:cNvSpPr/>
          <p:nvPr/>
        </p:nvSpPr>
        <p:spPr>
          <a:xfrm rot="5400000">
            <a:off x="8254440" y="20448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00" name="CustomShape 40"/>
          <p:cNvSpPr/>
          <p:nvPr/>
        </p:nvSpPr>
        <p:spPr>
          <a:xfrm rot="5400000">
            <a:off x="8254440" y="21222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01" name="Line 41"/>
          <p:cNvSpPr/>
          <p:nvPr/>
        </p:nvSpPr>
        <p:spPr>
          <a:xfrm>
            <a:off x="8436960" y="2269800"/>
            <a:ext cx="360" cy="9072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02" name="Line 42"/>
          <p:cNvSpPr/>
          <p:nvPr/>
        </p:nvSpPr>
        <p:spPr>
          <a:xfrm>
            <a:off x="8148960" y="2269800"/>
            <a:ext cx="360" cy="9072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03" name="CustomShape 43"/>
          <p:cNvSpPr/>
          <p:nvPr/>
        </p:nvSpPr>
        <p:spPr>
          <a:xfrm>
            <a:off x="7810920" y="1036800"/>
            <a:ext cx="1158480" cy="31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</a:t>
            </a:r>
            <a:r>
              <a:rPr b="1" lang="en-US" sz="13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44"/>
          <p:cNvSpPr/>
          <p:nvPr/>
        </p:nvSpPr>
        <p:spPr>
          <a:xfrm>
            <a:off x="8076960" y="1496880"/>
            <a:ext cx="2232000" cy="5036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13000"/>
            </a:schemeClr>
          </a:solidFill>
          <a:ln>
            <a:custDash>
              <a:ds d="400000" sp="300000"/>
            </a:custDash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05" name="CustomShape 45"/>
          <p:cNvSpPr/>
          <p:nvPr/>
        </p:nvSpPr>
        <p:spPr>
          <a:xfrm>
            <a:off x="814896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46"/>
          <p:cNvSpPr/>
          <p:nvPr/>
        </p:nvSpPr>
        <p:spPr>
          <a:xfrm>
            <a:off x="886932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47"/>
          <p:cNvSpPr/>
          <p:nvPr/>
        </p:nvSpPr>
        <p:spPr>
          <a:xfrm>
            <a:off x="973332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i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000" spc="-1" strike="noStrike" baseline="-7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48"/>
          <p:cNvSpPr/>
          <p:nvPr/>
        </p:nvSpPr>
        <p:spPr>
          <a:xfrm>
            <a:off x="9373320" y="1568880"/>
            <a:ext cx="359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49"/>
          <p:cNvSpPr/>
          <p:nvPr/>
        </p:nvSpPr>
        <p:spPr>
          <a:xfrm>
            <a:off x="8614440" y="2072880"/>
            <a:ext cx="54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СУР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50"/>
          <p:cNvSpPr/>
          <p:nvPr/>
        </p:nvSpPr>
        <p:spPr>
          <a:xfrm flipV="1">
            <a:off x="8294760" y="2337840"/>
            <a:ext cx="360" cy="9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51"/>
          <p:cNvSpPr/>
          <p:nvPr/>
        </p:nvSpPr>
        <p:spPr>
          <a:xfrm>
            <a:off x="8004960" y="5273640"/>
            <a:ext cx="2376000" cy="10472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4">
                  <a:lumMod val="20000"/>
                  <a:lumOff val="80000"/>
                </a:schemeClr>
              </a:gs>
              <a:gs pos="89999">
                <a:schemeClr val="accent4">
                  <a:lumMod val="60000"/>
                  <a:lumOff val="4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12" name="CustomShape 52"/>
          <p:cNvSpPr/>
          <p:nvPr/>
        </p:nvSpPr>
        <p:spPr>
          <a:xfrm>
            <a:off x="7944120" y="6439680"/>
            <a:ext cx="1158480" cy="31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</a:t>
            </a:r>
            <a:r>
              <a:rPr b="1" lang="en-US" sz="13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CustomShape 53"/>
          <p:cNvSpPr/>
          <p:nvPr/>
        </p:nvSpPr>
        <p:spPr>
          <a:xfrm>
            <a:off x="8076960" y="5740920"/>
            <a:ext cx="2232000" cy="5036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13000"/>
            </a:schemeClr>
          </a:solidFill>
          <a:ln>
            <a:custDash>
              <a:ds d="400000" sp="300000"/>
            </a:custDash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14" name="CustomShape 54"/>
          <p:cNvSpPr/>
          <p:nvPr/>
        </p:nvSpPr>
        <p:spPr>
          <a:xfrm>
            <a:off x="814896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55"/>
          <p:cNvSpPr/>
          <p:nvPr/>
        </p:nvSpPr>
        <p:spPr>
          <a:xfrm>
            <a:off x="886932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56"/>
          <p:cNvSpPr/>
          <p:nvPr/>
        </p:nvSpPr>
        <p:spPr>
          <a:xfrm>
            <a:off x="973332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i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000" spc="-1" strike="noStrike" baseline="-7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57"/>
          <p:cNvSpPr/>
          <p:nvPr/>
        </p:nvSpPr>
        <p:spPr>
          <a:xfrm>
            <a:off x="9373320" y="5812920"/>
            <a:ext cx="359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58"/>
          <p:cNvSpPr/>
          <p:nvPr/>
        </p:nvSpPr>
        <p:spPr>
          <a:xfrm>
            <a:off x="8624160" y="5365440"/>
            <a:ext cx="522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СУР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59"/>
          <p:cNvSpPr/>
          <p:nvPr/>
        </p:nvSpPr>
        <p:spPr>
          <a:xfrm flipV="1">
            <a:off x="8294760" y="4449240"/>
            <a:ext cx="360" cy="97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60"/>
          <p:cNvSpPr/>
          <p:nvPr/>
        </p:nvSpPr>
        <p:spPr>
          <a:xfrm rot="16200000">
            <a:off x="8254080" y="54907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21" name="CustomShape 61"/>
          <p:cNvSpPr/>
          <p:nvPr/>
        </p:nvSpPr>
        <p:spPr>
          <a:xfrm rot="16200000">
            <a:off x="8254080" y="54133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22" name="CustomShape 62"/>
          <p:cNvSpPr/>
          <p:nvPr/>
        </p:nvSpPr>
        <p:spPr>
          <a:xfrm rot="16200000">
            <a:off x="8254080" y="53359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23" name="Line 63"/>
          <p:cNvSpPr/>
          <p:nvPr/>
        </p:nvSpPr>
        <p:spPr>
          <a:xfrm flipV="1">
            <a:off x="8148960" y="5384880"/>
            <a:ext cx="360" cy="9108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24" name="Line 64"/>
          <p:cNvSpPr/>
          <p:nvPr/>
        </p:nvSpPr>
        <p:spPr>
          <a:xfrm flipV="1">
            <a:off x="8436960" y="5384880"/>
            <a:ext cx="360" cy="9108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25" name="CustomShape 65"/>
          <p:cNvSpPr/>
          <p:nvPr/>
        </p:nvSpPr>
        <p:spPr>
          <a:xfrm flipH="1" rot="16200000">
            <a:off x="6240240" y="200520"/>
            <a:ext cx="1080" cy="5904360"/>
          </a:xfrm>
          <a:prstGeom prst="bentConnector3">
            <a:avLst>
              <a:gd name="adj1" fmla="val 37739432"/>
            </a:avLst>
          </a:prstGeom>
          <a:noFill/>
          <a:ln w="19080">
            <a:solidFill>
              <a:schemeClr val="tx1"/>
            </a:solidFill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66"/>
          <p:cNvSpPr/>
          <p:nvPr/>
        </p:nvSpPr>
        <p:spPr>
          <a:xfrm flipH="1" flipV="1" rot="5400000">
            <a:off x="6240600" y="1639440"/>
            <a:ext cx="1080" cy="5904360"/>
          </a:xfrm>
          <a:prstGeom prst="bentConnector3">
            <a:avLst>
              <a:gd name="adj1" fmla="val 37739432"/>
            </a:avLst>
          </a:prstGeom>
          <a:noFill/>
          <a:ln w="19080">
            <a:solidFill>
              <a:schemeClr val="tx1"/>
            </a:solidFill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Line 67"/>
          <p:cNvSpPr/>
          <p:nvPr/>
        </p:nvSpPr>
        <p:spPr>
          <a:xfrm>
            <a:off x="2820240" y="3152880"/>
            <a:ext cx="360" cy="1440000"/>
          </a:xfrm>
          <a:prstGeom prst="line">
            <a:avLst/>
          </a:prstGeom>
          <a:ln w="19080">
            <a:solidFill>
              <a:schemeClr val="tx1"/>
            </a:solidFill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Line 68"/>
          <p:cNvSpPr/>
          <p:nvPr/>
        </p:nvSpPr>
        <p:spPr>
          <a:xfrm>
            <a:off x="9660960" y="3152880"/>
            <a:ext cx="360" cy="1440000"/>
          </a:xfrm>
          <a:prstGeom prst="line">
            <a:avLst/>
          </a:prstGeom>
          <a:ln w="19080">
            <a:solidFill>
              <a:schemeClr val="tx1"/>
            </a:solidFill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69"/>
          <p:cNvSpPr/>
          <p:nvPr/>
        </p:nvSpPr>
        <p:spPr>
          <a:xfrm>
            <a:off x="8673480" y="2648880"/>
            <a:ext cx="1707480" cy="2876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6">
                  <a:lumMod val="20000"/>
                  <a:lumOff val="80000"/>
                </a:schemeClr>
              </a:gs>
              <a:gs pos="89999">
                <a:schemeClr val="accent6">
                  <a:lumMod val="75000"/>
                  <a:alpha val="56000"/>
                </a:schemeClr>
              </a:gs>
            </a:gsLst>
            <a:lin ang="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Локальные задачи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70"/>
          <p:cNvSpPr/>
          <p:nvPr/>
        </p:nvSpPr>
        <p:spPr>
          <a:xfrm flipH="1">
            <a:off x="8293320" y="2792880"/>
            <a:ext cx="38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71"/>
          <p:cNvSpPr/>
          <p:nvPr/>
        </p:nvSpPr>
        <p:spPr>
          <a:xfrm>
            <a:off x="2768760" y="4809240"/>
            <a:ext cx="1707480" cy="2876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6">
                  <a:lumMod val="20000"/>
                  <a:lumOff val="80000"/>
                </a:schemeClr>
              </a:gs>
              <a:gs pos="89999">
                <a:schemeClr val="accent6">
                  <a:lumMod val="75000"/>
                  <a:alpha val="56000"/>
                </a:schemeClr>
              </a:gs>
            </a:gsLst>
            <a:lin ang="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Локальные задачи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72"/>
          <p:cNvSpPr/>
          <p:nvPr/>
        </p:nvSpPr>
        <p:spPr>
          <a:xfrm flipH="1">
            <a:off x="2388600" y="4953240"/>
            <a:ext cx="38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73"/>
          <p:cNvSpPr/>
          <p:nvPr/>
        </p:nvSpPr>
        <p:spPr>
          <a:xfrm>
            <a:off x="8673480" y="4809240"/>
            <a:ext cx="1707480" cy="2876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6">
                  <a:lumMod val="20000"/>
                  <a:lumOff val="80000"/>
                </a:schemeClr>
              </a:gs>
              <a:gs pos="89999">
                <a:schemeClr val="accent6">
                  <a:lumMod val="75000"/>
                  <a:alpha val="56000"/>
                </a:schemeClr>
              </a:gs>
            </a:gsLst>
            <a:lin ang="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Локальные задачи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74"/>
          <p:cNvSpPr/>
          <p:nvPr/>
        </p:nvSpPr>
        <p:spPr>
          <a:xfrm flipH="1">
            <a:off x="8293320" y="4953240"/>
            <a:ext cx="38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Picture 29" descr=""/>
          <p:cNvPicPr/>
          <p:nvPr/>
        </p:nvPicPr>
        <p:blipFill>
          <a:blip r:embed="rId1"/>
          <a:stretch/>
        </p:blipFill>
        <p:spPr>
          <a:xfrm>
            <a:off x="1502280" y="5071320"/>
            <a:ext cx="2071440" cy="1714320"/>
          </a:xfrm>
          <a:prstGeom prst="rect">
            <a:avLst/>
          </a:prstGeom>
          <a:ln>
            <a:noFill/>
          </a:ln>
        </p:spPr>
      </p:pic>
      <p:pic>
        <p:nvPicPr>
          <p:cNvPr id="536" name="Picture 29" descr=""/>
          <p:cNvPicPr/>
          <p:nvPr/>
        </p:nvPicPr>
        <p:blipFill>
          <a:blip r:embed="rId2"/>
          <a:stretch/>
        </p:blipFill>
        <p:spPr>
          <a:xfrm>
            <a:off x="8845920" y="5033160"/>
            <a:ext cx="2071440" cy="1714320"/>
          </a:xfrm>
          <a:prstGeom prst="rect">
            <a:avLst/>
          </a:prstGeom>
          <a:ln>
            <a:noFill/>
          </a:ln>
        </p:spPr>
      </p:pic>
      <p:pic>
        <p:nvPicPr>
          <p:cNvPr id="537" name="Picture 29" descr=""/>
          <p:cNvPicPr/>
          <p:nvPr/>
        </p:nvPicPr>
        <p:blipFill>
          <a:blip r:embed="rId3"/>
          <a:stretch/>
        </p:blipFill>
        <p:spPr>
          <a:xfrm>
            <a:off x="1524240" y="791280"/>
            <a:ext cx="2071440" cy="1714320"/>
          </a:xfrm>
          <a:prstGeom prst="rect">
            <a:avLst/>
          </a:prstGeom>
          <a:ln>
            <a:noFill/>
          </a:ln>
        </p:spPr>
      </p:pic>
      <p:pic>
        <p:nvPicPr>
          <p:cNvPr id="538" name="Picture 29" descr=""/>
          <p:cNvPicPr/>
          <p:nvPr/>
        </p:nvPicPr>
        <p:blipFill>
          <a:blip r:embed="rId4"/>
          <a:stretch/>
        </p:blipFill>
        <p:spPr>
          <a:xfrm>
            <a:off x="8769240" y="831960"/>
            <a:ext cx="2071440" cy="1714320"/>
          </a:xfrm>
          <a:prstGeom prst="rect">
            <a:avLst/>
          </a:prstGeom>
          <a:ln>
            <a:noFill/>
          </a:ln>
        </p:spPr>
      </p:pic>
      <p:sp>
        <p:nvSpPr>
          <p:cNvPr id="539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93F83E2-0878-457C-84A9-B906C83C3765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ДИСПЕТЧЕРИЗАЦИЯ ПАРАЛЛЕЛЬНЫХ ЗАДАЧ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2028240" y="4593240"/>
            <a:ext cx="2520000" cy="1800000"/>
          </a:xfrm>
          <a:prstGeom prst="roundRect">
            <a:avLst>
              <a:gd name="adj" fmla="val 0"/>
            </a:avLst>
          </a:prstGeom>
          <a:gradFill>
            <a:gsLst>
              <a:gs pos="50000">
                <a:schemeClr val="accent4">
                  <a:lumMod val="60000"/>
                  <a:lumOff val="40000"/>
                </a:schemeClr>
              </a:gs>
              <a:gs pos="89999">
                <a:schemeClr val="accent4">
                  <a:lumMod val="20000"/>
                  <a:lumOff val="8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42" name="CustomShape 4"/>
          <p:cNvSpPr/>
          <p:nvPr/>
        </p:nvSpPr>
        <p:spPr>
          <a:xfrm>
            <a:off x="7932960" y="4593240"/>
            <a:ext cx="2520000" cy="1800000"/>
          </a:xfrm>
          <a:prstGeom prst="roundRect">
            <a:avLst>
              <a:gd name="adj" fmla="val 0"/>
            </a:avLst>
          </a:prstGeom>
          <a:gradFill>
            <a:gsLst>
              <a:gs pos="50000">
                <a:schemeClr val="accent4">
                  <a:lumMod val="60000"/>
                  <a:lumOff val="40000"/>
                </a:schemeClr>
              </a:gs>
              <a:gs pos="89999">
                <a:schemeClr val="accent4">
                  <a:lumMod val="20000"/>
                  <a:lumOff val="8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43" name="CustomShape 5"/>
          <p:cNvSpPr/>
          <p:nvPr/>
        </p:nvSpPr>
        <p:spPr>
          <a:xfrm>
            <a:off x="7932960" y="1352880"/>
            <a:ext cx="2520000" cy="1800000"/>
          </a:xfrm>
          <a:prstGeom prst="roundRect">
            <a:avLst>
              <a:gd name="adj" fmla="val 0"/>
            </a:avLst>
          </a:prstGeom>
          <a:gradFill>
            <a:gsLst>
              <a:gs pos="50000">
                <a:schemeClr val="accent4">
                  <a:lumMod val="60000"/>
                  <a:lumOff val="40000"/>
                </a:schemeClr>
              </a:gs>
              <a:gs pos="89999">
                <a:schemeClr val="accent4">
                  <a:lumMod val="20000"/>
                  <a:lumOff val="8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44" name="CustomShape 6"/>
          <p:cNvSpPr/>
          <p:nvPr/>
        </p:nvSpPr>
        <p:spPr>
          <a:xfrm>
            <a:off x="2028240" y="1352880"/>
            <a:ext cx="2520000" cy="1800000"/>
          </a:xfrm>
          <a:prstGeom prst="roundRect">
            <a:avLst>
              <a:gd name="adj" fmla="val 0"/>
            </a:avLst>
          </a:prstGeom>
          <a:gradFill>
            <a:gsLst>
              <a:gs pos="50000">
                <a:schemeClr val="accent4">
                  <a:lumMod val="60000"/>
                  <a:lumOff val="40000"/>
                </a:schemeClr>
              </a:gs>
              <a:gs pos="89999">
                <a:schemeClr val="accent4">
                  <a:lumMod val="20000"/>
                  <a:lumOff val="8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45" name="CustomShape 7"/>
          <p:cNvSpPr/>
          <p:nvPr/>
        </p:nvSpPr>
        <p:spPr>
          <a:xfrm>
            <a:off x="2100240" y="5273640"/>
            <a:ext cx="2376000" cy="10472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4">
                  <a:lumMod val="20000"/>
                  <a:lumOff val="80000"/>
                </a:schemeClr>
              </a:gs>
              <a:gs pos="89999">
                <a:schemeClr val="accent4">
                  <a:lumMod val="60000"/>
                  <a:lumOff val="4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46" name="CustomShape 8"/>
          <p:cNvSpPr/>
          <p:nvPr/>
        </p:nvSpPr>
        <p:spPr>
          <a:xfrm>
            <a:off x="2100240" y="1424880"/>
            <a:ext cx="2376000" cy="10472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4">
                  <a:lumMod val="20000"/>
                  <a:lumOff val="80000"/>
                </a:schemeClr>
              </a:gs>
              <a:gs pos="89999">
                <a:schemeClr val="accent4">
                  <a:lumMod val="60000"/>
                  <a:lumOff val="4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47" name="CustomShape 9"/>
          <p:cNvSpPr/>
          <p:nvPr/>
        </p:nvSpPr>
        <p:spPr>
          <a:xfrm rot="5400000">
            <a:off x="2350080" y="19674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48" name="CustomShape 10"/>
          <p:cNvSpPr/>
          <p:nvPr/>
        </p:nvSpPr>
        <p:spPr>
          <a:xfrm rot="5400000">
            <a:off x="2350080" y="20448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49" name="CustomShape 11"/>
          <p:cNvSpPr/>
          <p:nvPr/>
        </p:nvSpPr>
        <p:spPr>
          <a:xfrm rot="5400000">
            <a:off x="2350080" y="21222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50" name="Line 12"/>
          <p:cNvSpPr/>
          <p:nvPr/>
        </p:nvSpPr>
        <p:spPr>
          <a:xfrm>
            <a:off x="2532240" y="2269800"/>
            <a:ext cx="360" cy="9072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51" name="Line 13"/>
          <p:cNvSpPr/>
          <p:nvPr/>
        </p:nvSpPr>
        <p:spPr>
          <a:xfrm>
            <a:off x="2244240" y="2269800"/>
            <a:ext cx="360" cy="9072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52" name="CustomShape 14"/>
          <p:cNvSpPr/>
          <p:nvPr/>
        </p:nvSpPr>
        <p:spPr>
          <a:xfrm>
            <a:off x="3596040" y="1035360"/>
            <a:ext cx="1207080" cy="31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</a:t>
            </a:r>
            <a:r>
              <a:rPr b="1" lang="en-US" sz="13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15"/>
          <p:cNvSpPr/>
          <p:nvPr/>
        </p:nvSpPr>
        <p:spPr>
          <a:xfrm>
            <a:off x="2172240" y="1496880"/>
            <a:ext cx="2232000" cy="5036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13000"/>
            </a:schemeClr>
          </a:solidFill>
          <a:ln>
            <a:custDash>
              <a:ds d="400000" sp="300000"/>
            </a:custDash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54" name="CustomShape 16"/>
          <p:cNvSpPr/>
          <p:nvPr/>
        </p:nvSpPr>
        <p:spPr>
          <a:xfrm>
            <a:off x="224424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17"/>
          <p:cNvSpPr/>
          <p:nvPr/>
        </p:nvSpPr>
        <p:spPr>
          <a:xfrm>
            <a:off x="296460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18"/>
          <p:cNvSpPr/>
          <p:nvPr/>
        </p:nvSpPr>
        <p:spPr>
          <a:xfrm>
            <a:off x="382860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i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000" spc="-1" strike="noStrike" baseline="-7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19"/>
          <p:cNvSpPr/>
          <p:nvPr/>
        </p:nvSpPr>
        <p:spPr>
          <a:xfrm>
            <a:off x="3468600" y="1568880"/>
            <a:ext cx="359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20"/>
          <p:cNvSpPr/>
          <p:nvPr/>
        </p:nvSpPr>
        <p:spPr>
          <a:xfrm>
            <a:off x="2710080" y="2072880"/>
            <a:ext cx="54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СУР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CustomShape 21"/>
          <p:cNvSpPr/>
          <p:nvPr/>
        </p:nvSpPr>
        <p:spPr>
          <a:xfrm>
            <a:off x="2768760" y="2648880"/>
            <a:ext cx="1707480" cy="2876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6">
                  <a:lumMod val="20000"/>
                  <a:lumOff val="80000"/>
                </a:schemeClr>
              </a:gs>
              <a:gs pos="89999">
                <a:schemeClr val="accent6">
                  <a:lumMod val="75000"/>
                  <a:alpha val="56000"/>
                </a:schemeClr>
              </a:gs>
            </a:gsLst>
            <a:lin ang="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Локальные задачи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22"/>
          <p:cNvSpPr/>
          <p:nvPr/>
        </p:nvSpPr>
        <p:spPr>
          <a:xfrm flipV="1">
            <a:off x="2390040" y="2327400"/>
            <a:ext cx="360" cy="9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23"/>
          <p:cNvSpPr/>
          <p:nvPr/>
        </p:nvSpPr>
        <p:spPr>
          <a:xfrm flipH="1">
            <a:off x="2388600" y="2792880"/>
            <a:ext cx="38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24"/>
          <p:cNvSpPr/>
          <p:nvPr/>
        </p:nvSpPr>
        <p:spPr>
          <a:xfrm>
            <a:off x="3497760" y="6408000"/>
            <a:ext cx="1207080" cy="31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</a:t>
            </a:r>
            <a:r>
              <a:rPr b="1" lang="en-US" sz="13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25"/>
          <p:cNvSpPr/>
          <p:nvPr/>
        </p:nvSpPr>
        <p:spPr>
          <a:xfrm>
            <a:off x="2172240" y="5740920"/>
            <a:ext cx="2232000" cy="5036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13000"/>
            </a:schemeClr>
          </a:solidFill>
          <a:ln>
            <a:custDash>
              <a:ds d="400000" sp="300000"/>
            </a:custDash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64" name="CustomShape 26"/>
          <p:cNvSpPr/>
          <p:nvPr/>
        </p:nvSpPr>
        <p:spPr>
          <a:xfrm>
            <a:off x="224424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CustomShape 27"/>
          <p:cNvSpPr/>
          <p:nvPr/>
        </p:nvSpPr>
        <p:spPr>
          <a:xfrm>
            <a:off x="296460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28"/>
          <p:cNvSpPr/>
          <p:nvPr/>
        </p:nvSpPr>
        <p:spPr>
          <a:xfrm>
            <a:off x="382860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i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000" spc="-1" strike="noStrike" baseline="-7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29"/>
          <p:cNvSpPr/>
          <p:nvPr/>
        </p:nvSpPr>
        <p:spPr>
          <a:xfrm>
            <a:off x="3468600" y="5812920"/>
            <a:ext cx="359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CustomShape 30"/>
          <p:cNvSpPr/>
          <p:nvPr/>
        </p:nvSpPr>
        <p:spPr>
          <a:xfrm>
            <a:off x="2719800" y="5365440"/>
            <a:ext cx="522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СУР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31"/>
          <p:cNvSpPr/>
          <p:nvPr/>
        </p:nvSpPr>
        <p:spPr>
          <a:xfrm flipV="1">
            <a:off x="2390040" y="4449240"/>
            <a:ext cx="360" cy="96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32"/>
          <p:cNvSpPr/>
          <p:nvPr/>
        </p:nvSpPr>
        <p:spPr>
          <a:xfrm rot="16200000">
            <a:off x="2349360" y="54907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1" name="CustomShape 33"/>
          <p:cNvSpPr/>
          <p:nvPr/>
        </p:nvSpPr>
        <p:spPr>
          <a:xfrm rot="16200000">
            <a:off x="2349360" y="54133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2" name="CustomShape 34"/>
          <p:cNvSpPr/>
          <p:nvPr/>
        </p:nvSpPr>
        <p:spPr>
          <a:xfrm rot="16200000">
            <a:off x="2349360" y="53359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3" name="Line 35"/>
          <p:cNvSpPr/>
          <p:nvPr/>
        </p:nvSpPr>
        <p:spPr>
          <a:xfrm flipV="1">
            <a:off x="2244240" y="5384880"/>
            <a:ext cx="360" cy="9108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4" name="Line 36"/>
          <p:cNvSpPr/>
          <p:nvPr/>
        </p:nvSpPr>
        <p:spPr>
          <a:xfrm flipV="1">
            <a:off x="2532240" y="5384880"/>
            <a:ext cx="360" cy="9108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5" name="CustomShape 37"/>
          <p:cNvSpPr/>
          <p:nvPr/>
        </p:nvSpPr>
        <p:spPr>
          <a:xfrm>
            <a:off x="8004960" y="1424880"/>
            <a:ext cx="2376000" cy="10472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4">
                  <a:lumMod val="20000"/>
                  <a:lumOff val="80000"/>
                </a:schemeClr>
              </a:gs>
              <a:gs pos="89999">
                <a:schemeClr val="accent4">
                  <a:lumMod val="60000"/>
                  <a:lumOff val="4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76" name="CustomShape 38"/>
          <p:cNvSpPr/>
          <p:nvPr/>
        </p:nvSpPr>
        <p:spPr>
          <a:xfrm rot="5400000">
            <a:off x="8254440" y="19674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7" name="CustomShape 39"/>
          <p:cNvSpPr/>
          <p:nvPr/>
        </p:nvSpPr>
        <p:spPr>
          <a:xfrm rot="5400000">
            <a:off x="8254440" y="20448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8" name="CustomShape 40"/>
          <p:cNvSpPr/>
          <p:nvPr/>
        </p:nvSpPr>
        <p:spPr>
          <a:xfrm rot="5400000">
            <a:off x="8254440" y="212220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9" name="Line 41"/>
          <p:cNvSpPr/>
          <p:nvPr/>
        </p:nvSpPr>
        <p:spPr>
          <a:xfrm>
            <a:off x="8436960" y="2269800"/>
            <a:ext cx="360" cy="9072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80" name="Line 42"/>
          <p:cNvSpPr/>
          <p:nvPr/>
        </p:nvSpPr>
        <p:spPr>
          <a:xfrm>
            <a:off x="8148960" y="2269800"/>
            <a:ext cx="360" cy="9072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81" name="CustomShape 43"/>
          <p:cNvSpPr/>
          <p:nvPr/>
        </p:nvSpPr>
        <p:spPr>
          <a:xfrm>
            <a:off x="7810920" y="1036800"/>
            <a:ext cx="1158480" cy="31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</a:t>
            </a:r>
            <a:r>
              <a:rPr b="1" lang="en-US" sz="13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44"/>
          <p:cNvSpPr/>
          <p:nvPr/>
        </p:nvSpPr>
        <p:spPr>
          <a:xfrm>
            <a:off x="8076960" y="1496880"/>
            <a:ext cx="2232000" cy="5036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13000"/>
            </a:schemeClr>
          </a:solidFill>
          <a:ln>
            <a:custDash>
              <a:ds d="400000" sp="300000"/>
            </a:custDash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83" name="CustomShape 45"/>
          <p:cNvSpPr/>
          <p:nvPr/>
        </p:nvSpPr>
        <p:spPr>
          <a:xfrm>
            <a:off x="814896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46"/>
          <p:cNvSpPr/>
          <p:nvPr/>
        </p:nvSpPr>
        <p:spPr>
          <a:xfrm>
            <a:off x="886932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CustomShape 47"/>
          <p:cNvSpPr/>
          <p:nvPr/>
        </p:nvSpPr>
        <p:spPr>
          <a:xfrm>
            <a:off x="9733320" y="156888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i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000" spc="-1" strike="noStrike" baseline="-7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48"/>
          <p:cNvSpPr/>
          <p:nvPr/>
        </p:nvSpPr>
        <p:spPr>
          <a:xfrm>
            <a:off x="9373320" y="1568880"/>
            <a:ext cx="359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9"/>
          <p:cNvSpPr/>
          <p:nvPr/>
        </p:nvSpPr>
        <p:spPr>
          <a:xfrm>
            <a:off x="8614440" y="2072880"/>
            <a:ext cx="54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СУР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50"/>
          <p:cNvSpPr/>
          <p:nvPr/>
        </p:nvSpPr>
        <p:spPr>
          <a:xfrm flipV="1">
            <a:off x="8294760" y="2337840"/>
            <a:ext cx="360" cy="9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51"/>
          <p:cNvSpPr/>
          <p:nvPr/>
        </p:nvSpPr>
        <p:spPr>
          <a:xfrm>
            <a:off x="8004960" y="5273640"/>
            <a:ext cx="2376000" cy="10472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4">
                  <a:lumMod val="20000"/>
                  <a:lumOff val="80000"/>
                </a:schemeClr>
              </a:gs>
              <a:gs pos="89999">
                <a:schemeClr val="accent4">
                  <a:lumMod val="60000"/>
                  <a:lumOff val="40000"/>
                </a:schemeClr>
              </a:gs>
            </a:gsLst>
            <a:lin ang="0"/>
          </a:gradFill>
          <a:ln/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90" name="CustomShape 52"/>
          <p:cNvSpPr/>
          <p:nvPr/>
        </p:nvSpPr>
        <p:spPr>
          <a:xfrm>
            <a:off x="7944120" y="6439680"/>
            <a:ext cx="1158480" cy="31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</a:t>
            </a:r>
            <a:r>
              <a:rPr b="1" lang="en-US" sz="13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53"/>
          <p:cNvSpPr/>
          <p:nvPr/>
        </p:nvSpPr>
        <p:spPr>
          <a:xfrm>
            <a:off x="8076960" y="5740920"/>
            <a:ext cx="2232000" cy="5036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13000"/>
            </a:schemeClr>
          </a:solidFill>
          <a:ln>
            <a:custDash>
              <a:ds d="400000" sp="300000"/>
            </a:custDash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92" name="CustomShape 54"/>
          <p:cNvSpPr/>
          <p:nvPr/>
        </p:nvSpPr>
        <p:spPr>
          <a:xfrm>
            <a:off x="814896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CustomShape 55"/>
          <p:cNvSpPr/>
          <p:nvPr/>
        </p:nvSpPr>
        <p:spPr>
          <a:xfrm>
            <a:off x="886932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56"/>
          <p:cNvSpPr/>
          <p:nvPr/>
        </p:nvSpPr>
        <p:spPr>
          <a:xfrm>
            <a:off x="9733320" y="5812920"/>
            <a:ext cx="503640" cy="359640"/>
          </a:xfrm>
          <a:prstGeom prst="roundRect">
            <a:avLst>
              <a:gd name="adj" fmla="val 0"/>
            </a:avLst>
          </a:prstGeom>
          <a:solidFill>
            <a:srgbClr val="ff7c8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ЭМ</a:t>
            </a:r>
            <a:r>
              <a:rPr b="0" i="1" lang="en-US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000" spc="-1" strike="noStrike" baseline="-7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57"/>
          <p:cNvSpPr/>
          <p:nvPr/>
        </p:nvSpPr>
        <p:spPr>
          <a:xfrm>
            <a:off x="9373320" y="5812920"/>
            <a:ext cx="359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58"/>
          <p:cNvSpPr/>
          <p:nvPr/>
        </p:nvSpPr>
        <p:spPr>
          <a:xfrm>
            <a:off x="8624160" y="5365440"/>
            <a:ext cx="522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СУР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59"/>
          <p:cNvSpPr/>
          <p:nvPr/>
        </p:nvSpPr>
        <p:spPr>
          <a:xfrm flipV="1">
            <a:off x="8294760" y="4449240"/>
            <a:ext cx="360" cy="97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60"/>
          <p:cNvSpPr/>
          <p:nvPr/>
        </p:nvSpPr>
        <p:spPr>
          <a:xfrm rot="16200000">
            <a:off x="8254080" y="54907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99" name="CustomShape 61"/>
          <p:cNvSpPr/>
          <p:nvPr/>
        </p:nvSpPr>
        <p:spPr>
          <a:xfrm rot="16200000">
            <a:off x="8254080" y="54133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00" name="CustomShape 62"/>
          <p:cNvSpPr/>
          <p:nvPr/>
        </p:nvSpPr>
        <p:spPr>
          <a:xfrm rot="16200000">
            <a:off x="8254080" y="5335920"/>
            <a:ext cx="77040" cy="2876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01" name="Line 63"/>
          <p:cNvSpPr/>
          <p:nvPr/>
        </p:nvSpPr>
        <p:spPr>
          <a:xfrm flipV="1">
            <a:off x="8148960" y="5384880"/>
            <a:ext cx="360" cy="9108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02" name="Line 64"/>
          <p:cNvSpPr/>
          <p:nvPr/>
        </p:nvSpPr>
        <p:spPr>
          <a:xfrm flipV="1">
            <a:off x="8436960" y="5384880"/>
            <a:ext cx="360" cy="9108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603" name="CustomShape 65"/>
          <p:cNvSpPr/>
          <p:nvPr/>
        </p:nvSpPr>
        <p:spPr>
          <a:xfrm flipH="1" rot="16200000">
            <a:off x="6240240" y="200520"/>
            <a:ext cx="1080" cy="5904360"/>
          </a:xfrm>
          <a:prstGeom prst="bentConnector3">
            <a:avLst>
              <a:gd name="adj1" fmla="val 37739432"/>
            </a:avLst>
          </a:prstGeom>
          <a:noFill/>
          <a:ln w="19080">
            <a:solidFill>
              <a:schemeClr val="tx1"/>
            </a:solidFill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66"/>
          <p:cNvSpPr/>
          <p:nvPr/>
        </p:nvSpPr>
        <p:spPr>
          <a:xfrm flipH="1" flipV="1" rot="5400000">
            <a:off x="6240600" y="1639440"/>
            <a:ext cx="1080" cy="5904360"/>
          </a:xfrm>
          <a:prstGeom prst="bentConnector3">
            <a:avLst>
              <a:gd name="adj1" fmla="val 37739432"/>
            </a:avLst>
          </a:prstGeom>
          <a:noFill/>
          <a:ln w="19080">
            <a:solidFill>
              <a:schemeClr val="tx1"/>
            </a:solidFill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Line 67"/>
          <p:cNvSpPr/>
          <p:nvPr/>
        </p:nvSpPr>
        <p:spPr>
          <a:xfrm>
            <a:off x="2820240" y="3152880"/>
            <a:ext cx="360" cy="1440000"/>
          </a:xfrm>
          <a:prstGeom prst="line">
            <a:avLst/>
          </a:prstGeom>
          <a:ln w="19080">
            <a:solidFill>
              <a:schemeClr val="tx1"/>
            </a:solidFill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Line 68"/>
          <p:cNvSpPr/>
          <p:nvPr/>
        </p:nvSpPr>
        <p:spPr>
          <a:xfrm>
            <a:off x="9660960" y="3152880"/>
            <a:ext cx="360" cy="1440000"/>
          </a:xfrm>
          <a:prstGeom prst="line">
            <a:avLst/>
          </a:prstGeom>
          <a:ln w="19080">
            <a:solidFill>
              <a:schemeClr val="tx1"/>
            </a:solidFill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69"/>
          <p:cNvSpPr/>
          <p:nvPr/>
        </p:nvSpPr>
        <p:spPr>
          <a:xfrm>
            <a:off x="8673480" y="2648880"/>
            <a:ext cx="1707480" cy="2876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6">
                  <a:lumMod val="20000"/>
                  <a:lumOff val="80000"/>
                </a:schemeClr>
              </a:gs>
              <a:gs pos="89999">
                <a:schemeClr val="accent6">
                  <a:lumMod val="75000"/>
                  <a:alpha val="56000"/>
                </a:schemeClr>
              </a:gs>
            </a:gsLst>
            <a:lin ang="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Локальные задачи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70"/>
          <p:cNvSpPr/>
          <p:nvPr/>
        </p:nvSpPr>
        <p:spPr>
          <a:xfrm flipH="1">
            <a:off x="8293320" y="2792880"/>
            <a:ext cx="38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71"/>
          <p:cNvSpPr/>
          <p:nvPr/>
        </p:nvSpPr>
        <p:spPr>
          <a:xfrm>
            <a:off x="2768760" y="4809240"/>
            <a:ext cx="1707480" cy="2876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6">
                  <a:lumMod val="20000"/>
                  <a:lumOff val="80000"/>
                </a:schemeClr>
              </a:gs>
              <a:gs pos="89999">
                <a:schemeClr val="accent6">
                  <a:lumMod val="75000"/>
                  <a:alpha val="56000"/>
                </a:schemeClr>
              </a:gs>
            </a:gsLst>
            <a:lin ang="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Локальные задачи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72"/>
          <p:cNvSpPr/>
          <p:nvPr/>
        </p:nvSpPr>
        <p:spPr>
          <a:xfrm flipH="1">
            <a:off x="2388600" y="4953240"/>
            <a:ext cx="38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73"/>
          <p:cNvSpPr/>
          <p:nvPr/>
        </p:nvSpPr>
        <p:spPr>
          <a:xfrm>
            <a:off x="8673480" y="4809240"/>
            <a:ext cx="1707480" cy="287640"/>
          </a:xfrm>
          <a:prstGeom prst="roundRect">
            <a:avLst>
              <a:gd name="adj" fmla="val 0"/>
            </a:avLst>
          </a:prstGeom>
          <a:gradFill>
            <a:gsLst>
              <a:gs pos="10000">
                <a:schemeClr val="accent6">
                  <a:lumMod val="20000"/>
                  <a:lumOff val="80000"/>
                </a:schemeClr>
              </a:gs>
              <a:gs pos="89999">
                <a:schemeClr val="accent6">
                  <a:lumMod val="75000"/>
                  <a:alpha val="56000"/>
                </a:schemeClr>
              </a:gs>
            </a:gsLst>
            <a:lin ang="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Локальные задачи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74"/>
          <p:cNvSpPr/>
          <p:nvPr/>
        </p:nvSpPr>
        <p:spPr>
          <a:xfrm flipH="1">
            <a:off x="8293320" y="4953240"/>
            <a:ext cx="38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75"/>
          <p:cNvSpPr/>
          <p:nvPr/>
        </p:nvSpPr>
        <p:spPr>
          <a:xfrm>
            <a:off x="5850000" y="4871880"/>
            <a:ext cx="786600" cy="251640"/>
          </a:xfrm>
          <a:prstGeom prst="snip1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Задача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76"/>
          <p:cNvSpPr/>
          <p:nvPr/>
        </p:nvSpPr>
        <p:spPr>
          <a:xfrm>
            <a:off x="4368600" y="3291840"/>
            <a:ext cx="3672000" cy="1151640"/>
          </a:xfrm>
          <a:prstGeom prst="wedgeRectCallout">
            <a:avLst>
              <a:gd name="adj1" fmla="val -327"/>
              <a:gd name="adj2" fmla="val 77987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144000" rIns="90000" tIns="45000" bIns="45000" anchor="ctr"/>
          <a:p>
            <a:pPr>
              <a:lnSpc>
                <a:spcPct val="12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ранг программы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z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z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…,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z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размеры входных файлов,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…,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номера подсистем.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77"/>
          <p:cNvSpPr/>
          <p:nvPr/>
        </p:nvSpPr>
        <p:spPr>
          <a:xfrm>
            <a:off x="4875120" y="1568880"/>
            <a:ext cx="2801880" cy="13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На какой подсистеме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решать задачу?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время доставки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время ожидания в очереди СУР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 indent="-180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время выполнения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541800" y="1167480"/>
            <a:ext cx="6903720" cy="187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Имеется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мультикластерная ВС, состоящая из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41440" indent="-271080">
              <a:lnSpc>
                <a:spcPct val="11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количество свободных ЭМ в подсистеме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41440" indent="-271080">
              <a:lnSpc>
                <a:spcPct val="11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q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количество задач в состоянии ожидания (в очереди СУР);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41440" indent="-271080">
              <a:lnSpc>
                <a:spcPct val="11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q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/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количество задач в очереди, приходящееся на одну ЭМ;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41440" indent="-271080">
              <a:lnSpc>
                <a:spcPct val="11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оценка времени доставки файлов задачи до подсистемы 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TextShape 2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4AC8B23-B135-41E8-83D1-E567EDC0308D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0" y="1774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ДЕЦЕНТРАЛИЗОВАННОЙ ДИСПЕТЧЕРИЗАЦИИ ЗАДАЧ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CustomShape 4"/>
          <p:cNvSpPr/>
          <p:nvPr/>
        </p:nvSpPr>
        <p:spPr>
          <a:xfrm>
            <a:off x="3516480" y="3885480"/>
            <a:ext cx="2448000" cy="10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25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если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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r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или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q</a:t>
            </a:r>
            <a:r>
              <a:rPr b="0" i="1" lang="en-US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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0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25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иначе.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CustomShape 5"/>
          <p:cNvSpPr/>
          <p:nvPr/>
        </p:nvSpPr>
        <p:spPr>
          <a:xfrm>
            <a:off x="467280" y="3102480"/>
            <a:ext cx="69037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Требуется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найти подсистему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lang="en-US" sz="1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*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в которой достигается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минимум функции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– издержки на обслуживание задачи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6"/>
          <p:cNvSpPr/>
          <p:nvPr/>
        </p:nvSpPr>
        <p:spPr>
          <a:xfrm>
            <a:off x="517320" y="5637600"/>
            <a:ext cx="4478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где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7"/>
          <p:cNvSpPr/>
          <p:nvPr/>
        </p:nvSpPr>
        <p:spPr>
          <a:xfrm>
            <a:off x="7207920" y="4413240"/>
            <a:ext cx="5059800" cy="22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TSLO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выбор локально-оптимальной подсистемы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TSTR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задачи одновременно направляется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на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подсистем (репликация)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TSTM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периодический поиск новых подсистем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для задач локальной очереди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TSTRM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назначение задачи на несколько подсистем с возможностью их миграции между очередями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3" name="Рисунок 5" descr=""/>
          <p:cNvPicPr/>
          <p:nvPr/>
        </p:nvPicPr>
        <p:blipFill>
          <a:blip r:embed="rId1"/>
          <a:stretch/>
        </p:blipFill>
        <p:spPr>
          <a:xfrm>
            <a:off x="8007120" y="1149480"/>
            <a:ext cx="3461400" cy="2990520"/>
          </a:xfrm>
          <a:prstGeom prst="rect">
            <a:avLst/>
          </a:prstGeom>
          <a:ln>
            <a:noFill/>
          </a:ln>
        </p:spPr>
      </p:pic>
      <p:sp>
        <p:nvSpPr>
          <p:cNvPr id="624" name="CustomShape 8"/>
          <p:cNvSpPr/>
          <p:nvPr/>
        </p:nvSpPr>
        <p:spPr>
          <a:xfrm>
            <a:off x="467280" y="550800"/>
            <a:ext cx="11419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Созданы эвристические алгоритмы децентрализованной диспетчеризации задач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5" name="CustomShape 9"/>
          <p:cNvSpPr/>
          <p:nvPr/>
        </p:nvSpPr>
        <p:spPr>
          <a:xfrm>
            <a:off x="435600" y="6075720"/>
            <a:ext cx="6759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реализованы в пакете GBroker (совместно с к.т.н. А.А. Пазниковым)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CustomShape 10"/>
          <p:cNvSpPr/>
          <p:nvPr/>
        </p:nvSpPr>
        <p:spPr>
          <a:xfrm>
            <a:off x="46080" y="6456960"/>
            <a:ext cx="771048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[*]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Kurnosov M., Paznikov A. Efficiency Analysis of Decentralized Grid Scheduling with Job Migration and Replication //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    </a:t>
            </a:r>
            <a:r>
              <a:rPr b="0" i="1" lang="en-US" sz="105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7th International ACM Conference on Ubiquitous Information Management and Communication (ICUIMC-2013), Malaysia,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7" name="" descr=""/>
          <p:cNvPicPr/>
          <p:nvPr/>
        </p:nvPicPr>
        <p:blipFill>
          <a:blip r:embed="rId2"/>
          <a:stretch/>
        </p:blipFill>
        <p:spPr>
          <a:xfrm>
            <a:off x="685800" y="3975120"/>
            <a:ext cx="2743200" cy="1473120"/>
          </a:xfrm>
          <a:prstGeom prst="rect">
            <a:avLst/>
          </a:prstGeom>
          <a:ln>
            <a:noFill/>
          </a:ln>
        </p:spPr>
      </p:pic>
      <p:pic>
        <p:nvPicPr>
          <p:cNvPr id="628" name="" descr=""/>
          <p:cNvPicPr/>
          <p:nvPr/>
        </p:nvPicPr>
        <p:blipFill>
          <a:blip r:embed="rId3"/>
          <a:stretch/>
        </p:blipFill>
        <p:spPr>
          <a:xfrm>
            <a:off x="977760" y="5727600"/>
            <a:ext cx="4457880" cy="4064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15D9BEE-883E-498D-B31E-BFED1F5EF5A8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0" y="217080"/>
            <a:ext cx="12191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АКТУАЛЬНОСТЬ ТЕМЫ ИССЛЕДОВАНИЯ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448560" y="888120"/>
            <a:ext cx="7754400" cy="261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7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Архитектурные свойства современных ВС </a:t>
            </a:r>
            <a:r>
              <a:rPr b="0" lang="en-US" sz="17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[1]</a:t>
            </a:r>
            <a:r>
              <a:rPr b="0" lang="en-US" sz="17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536400" indent="-263160">
              <a:lnSpc>
                <a:spcPct val="110000"/>
              </a:lnSpc>
              <a:buClr>
                <a:srgbClr val="000000"/>
              </a:buClr>
              <a:buFont typeface="Symbol"/>
              <a:buChar char="-"/>
            </a:pPr>
            <a:r>
              <a:rPr b="1" i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иерархическая организация</a:t>
            </a: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коммуникационной среды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536400" indent="-263160">
              <a:lnSpc>
                <a:spcPct val="110000"/>
              </a:lnSpc>
              <a:buClr>
                <a:srgbClr val="000000"/>
              </a:buClr>
              <a:buFont typeface="Symbol"/>
              <a:buChar char="-"/>
            </a:pPr>
            <a:r>
              <a:rPr b="0" i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мультиархитектура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вычислительных узлов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536400" indent="-263160">
              <a:lnSpc>
                <a:spcPct val="110000"/>
              </a:lnSpc>
              <a:buClr>
                <a:srgbClr val="000000"/>
              </a:buClr>
              <a:buFont typeface="Symbol"/>
              <a:buChar char="-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большемасштабность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72880" indent="-272520">
              <a:lnSpc>
                <a:spcPct val="11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Распределенная ВС с иерархической </a:t>
            </a: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структурой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ВС, сеть межмашинных связей 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которой включает несколько коммуникационных 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технологий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439560" y="3683880"/>
            <a:ext cx="4599360" cy="2403720"/>
          </a:xfrm>
          <a:prstGeom prst="wedgeRectCallout">
            <a:avLst>
              <a:gd name="adj1" fmla="val 67018"/>
              <a:gd name="adj2" fmla="val 27691"/>
            </a:avLst>
          </a:prstGeom>
          <a:solidFill>
            <a:srgbClr val="effbff"/>
          </a:solidFill>
          <a:ln>
            <a:solidFill>
              <a:schemeClr val="bg1">
                <a:lumMod val="85000"/>
              </a:schemeClr>
            </a:solidFill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5"/>
          <p:cNvSpPr/>
          <p:nvPr/>
        </p:nvSpPr>
        <p:spPr>
          <a:xfrm>
            <a:off x="622440" y="4876560"/>
            <a:ext cx="1423800" cy="914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6"/>
          <p:cNvSpPr/>
          <p:nvPr/>
        </p:nvSpPr>
        <p:spPr>
          <a:xfrm>
            <a:off x="683640" y="5195160"/>
            <a:ext cx="560520" cy="281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7"/>
          <p:cNvSpPr/>
          <p:nvPr/>
        </p:nvSpPr>
        <p:spPr>
          <a:xfrm>
            <a:off x="72360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84888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9"/>
          <p:cNvSpPr/>
          <p:nvPr/>
        </p:nvSpPr>
        <p:spPr>
          <a:xfrm>
            <a:off x="109656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10"/>
          <p:cNvSpPr/>
          <p:nvPr/>
        </p:nvSpPr>
        <p:spPr>
          <a:xfrm>
            <a:off x="889200" y="5246640"/>
            <a:ext cx="2048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11"/>
          <p:cNvSpPr/>
          <p:nvPr/>
        </p:nvSpPr>
        <p:spPr>
          <a:xfrm>
            <a:off x="622440" y="5153400"/>
            <a:ext cx="68976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Процессор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12"/>
          <p:cNvSpPr/>
          <p:nvPr/>
        </p:nvSpPr>
        <p:spPr>
          <a:xfrm>
            <a:off x="683640" y="5519160"/>
            <a:ext cx="560520" cy="212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60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Память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13"/>
          <p:cNvSpPr/>
          <p:nvPr/>
        </p:nvSpPr>
        <p:spPr>
          <a:xfrm>
            <a:off x="1417320" y="5195160"/>
            <a:ext cx="560520" cy="281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4"/>
          <p:cNvSpPr/>
          <p:nvPr/>
        </p:nvSpPr>
        <p:spPr>
          <a:xfrm>
            <a:off x="145764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15"/>
          <p:cNvSpPr/>
          <p:nvPr/>
        </p:nvSpPr>
        <p:spPr>
          <a:xfrm>
            <a:off x="158292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6"/>
          <p:cNvSpPr/>
          <p:nvPr/>
        </p:nvSpPr>
        <p:spPr>
          <a:xfrm>
            <a:off x="183060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17"/>
          <p:cNvSpPr/>
          <p:nvPr/>
        </p:nvSpPr>
        <p:spPr>
          <a:xfrm>
            <a:off x="1623240" y="5246640"/>
            <a:ext cx="2048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18"/>
          <p:cNvSpPr/>
          <p:nvPr/>
        </p:nvSpPr>
        <p:spPr>
          <a:xfrm>
            <a:off x="1356480" y="5153400"/>
            <a:ext cx="68976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Процессор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9"/>
          <p:cNvSpPr/>
          <p:nvPr/>
        </p:nvSpPr>
        <p:spPr>
          <a:xfrm>
            <a:off x="1417320" y="5519160"/>
            <a:ext cx="560520" cy="212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60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Память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0"/>
          <p:cNvSpPr/>
          <p:nvPr/>
        </p:nvSpPr>
        <p:spPr>
          <a:xfrm>
            <a:off x="683640" y="4938480"/>
            <a:ext cx="1294560" cy="212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600">
            <a:solidFill>
              <a:schemeClr val="bg1">
                <a:lumMod val="8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Intel QPI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1"/>
          <p:cNvSpPr/>
          <p:nvPr/>
        </p:nvSpPr>
        <p:spPr>
          <a:xfrm>
            <a:off x="970200" y="5091840"/>
            <a:ext cx="360" cy="12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990033"/>
            </a:solidFill>
            <a:headEnd len="sm" type="triangle" w="sm"/>
            <a:tailEnd len="sm" type="triangle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2"/>
          <p:cNvSpPr/>
          <p:nvPr/>
        </p:nvSpPr>
        <p:spPr>
          <a:xfrm>
            <a:off x="1709640" y="5091840"/>
            <a:ext cx="360" cy="12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990033"/>
            </a:solidFill>
            <a:headEnd len="sm" type="triangle" w="sm"/>
            <a:tailEnd len="sm" type="triangle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3"/>
          <p:cNvSpPr/>
          <p:nvPr/>
        </p:nvSpPr>
        <p:spPr>
          <a:xfrm>
            <a:off x="964800" y="5443200"/>
            <a:ext cx="36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ff"/>
            </a:solidFill>
            <a:headEnd len="sm" type="triangle" w="sm"/>
            <a:tailEnd len="sm" type="triangle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4"/>
          <p:cNvSpPr/>
          <p:nvPr/>
        </p:nvSpPr>
        <p:spPr>
          <a:xfrm>
            <a:off x="1713240" y="5435640"/>
            <a:ext cx="36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ff"/>
            </a:solidFill>
            <a:headEnd len="sm" type="triangle" w="sm"/>
            <a:tailEnd len="sm" type="triangle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5"/>
          <p:cNvSpPr/>
          <p:nvPr/>
        </p:nvSpPr>
        <p:spPr>
          <a:xfrm>
            <a:off x="612000" y="5765040"/>
            <a:ext cx="1434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Узел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6"/>
          <p:cNvSpPr/>
          <p:nvPr/>
        </p:nvSpPr>
        <p:spPr>
          <a:xfrm>
            <a:off x="2444400" y="4876560"/>
            <a:ext cx="1423800" cy="914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7"/>
          <p:cNvSpPr/>
          <p:nvPr/>
        </p:nvSpPr>
        <p:spPr>
          <a:xfrm>
            <a:off x="2505240" y="5195160"/>
            <a:ext cx="560520" cy="281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8"/>
          <p:cNvSpPr/>
          <p:nvPr/>
        </p:nvSpPr>
        <p:spPr>
          <a:xfrm>
            <a:off x="254556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9"/>
          <p:cNvSpPr/>
          <p:nvPr/>
        </p:nvSpPr>
        <p:spPr>
          <a:xfrm>
            <a:off x="267084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0"/>
          <p:cNvSpPr/>
          <p:nvPr/>
        </p:nvSpPr>
        <p:spPr>
          <a:xfrm>
            <a:off x="291852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1"/>
          <p:cNvSpPr/>
          <p:nvPr/>
        </p:nvSpPr>
        <p:spPr>
          <a:xfrm>
            <a:off x="2711160" y="5246640"/>
            <a:ext cx="2048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2"/>
          <p:cNvSpPr/>
          <p:nvPr/>
        </p:nvSpPr>
        <p:spPr>
          <a:xfrm>
            <a:off x="2444400" y="5153400"/>
            <a:ext cx="68976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Процессор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3"/>
          <p:cNvSpPr/>
          <p:nvPr/>
        </p:nvSpPr>
        <p:spPr>
          <a:xfrm>
            <a:off x="2505240" y="5519160"/>
            <a:ext cx="560520" cy="212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60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Память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4"/>
          <p:cNvSpPr/>
          <p:nvPr/>
        </p:nvSpPr>
        <p:spPr>
          <a:xfrm>
            <a:off x="3239280" y="5195160"/>
            <a:ext cx="560520" cy="281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5"/>
          <p:cNvSpPr/>
          <p:nvPr/>
        </p:nvSpPr>
        <p:spPr>
          <a:xfrm>
            <a:off x="327960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6"/>
          <p:cNvSpPr/>
          <p:nvPr/>
        </p:nvSpPr>
        <p:spPr>
          <a:xfrm>
            <a:off x="340452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7"/>
          <p:cNvSpPr/>
          <p:nvPr/>
        </p:nvSpPr>
        <p:spPr>
          <a:xfrm>
            <a:off x="3652560" y="5335200"/>
            <a:ext cx="107640" cy="107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38"/>
          <p:cNvSpPr/>
          <p:nvPr/>
        </p:nvSpPr>
        <p:spPr>
          <a:xfrm>
            <a:off x="3445200" y="5246640"/>
            <a:ext cx="2048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39"/>
          <p:cNvSpPr/>
          <p:nvPr/>
        </p:nvSpPr>
        <p:spPr>
          <a:xfrm>
            <a:off x="3178440" y="5153400"/>
            <a:ext cx="68976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Процессор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40"/>
          <p:cNvSpPr/>
          <p:nvPr/>
        </p:nvSpPr>
        <p:spPr>
          <a:xfrm>
            <a:off x="3239280" y="5519160"/>
            <a:ext cx="560520" cy="212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60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Память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41"/>
          <p:cNvSpPr/>
          <p:nvPr/>
        </p:nvSpPr>
        <p:spPr>
          <a:xfrm>
            <a:off x="2505240" y="4938480"/>
            <a:ext cx="1294560" cy="212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600">
            <a:solidFill>
              <a:schemeClr val="bg1">
                <a:lumMod val="8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Intel QPI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42"/>
          <p:cNvSpPr/>
          <p:nvPr/>
        </p:nvSpPr>
        <p:spPr>
          <a:xfrm>
            <a:off x="2792160" y="5091840"/>
            <a:ext cx="360" cy="12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990033"/>
            </a:solidFill>
            <a:headEnd len="sm" type="triangle" w="sm"/>
            <a:tailEnd len="sm" type="triangle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43"/>
          <p:cNvSpPr/>
          <p:nvPr/>
        </p:nvSpPr>
        <p:spPr>
          <a:xfrm>
            <a:off x="3531600" y="5091840"/>
            <a:ext cx="360" cy="12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990033"/>
            </a:solidFill>
            <a:headEnd len="sm" type="triangle" w="sm"/>
            <a:tailEnd len="sm" type="triangle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4"/>
          <p:cNvSpPr/>
          <p:nvPr/>
        </p:nvSpPr>
        <p:spPr>
          <a:xfrm>
            <a:off x="2786760" y="5443200"/>
            <a:ext cx="36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ff"/>
            </a:solidFill>
            <a:headEnd len="sm" type="triangle" w="sm"/>
            <a:tailEnd len="sm" type="triangle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45"/>
          <p:cNvSpPr/>
          <p:nvPr/>
        </p:nvSpPr>
        <p:spPr>
          <a:xfrm>
            <a:off x="3535200" y="5435640"/>
            <a:ext cx="36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ff"/>
            </a:solidFill>
            <a:headEnd len="sm" type="triangle" w="sm"/>
            <a:tailEnd len="sm" type="triangle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46"/>
          <p:cNvSpPr/>
          <p:nvPr/>
        </p:nvSpPr>
        <p:spPr>
          <a:xfrm>
            <a:off x="2433960" y="5765040"/>
            <a:ext cx="1434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Узел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7"/>
          <p:cNvSpPr/>
          <p:nvPr/>
        </p:nvSpPr>
        <p:spPr>
          <a:xfrm>
            <a:off x="627120" y="4455360"/>
            <a:ext cx="3241080" cy="242640"/>
          </a:xfrm>
          <a:prstGeom prst="rect">
            <a:avLst/>
          </a:prstGeom>
          <a:solidFill>
            <a:srgbClr val="cefefd"/>
          </a:solidFill>
          <a:ln w="1260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InfiniBand FDR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8"/>
          <p:cNvSpPr/>
          <p:nvPr/>
        </p:nvSpPr>
        <p:spPr>
          <a:xfrm flipH="1">
            <a:off x="1333800" y="4697640"/>
            <a:ext cx="360" cy="1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8000"/>
            </a:solidFill>
            <a:headEnd len="sm" type="triangle" w="sm"/>
            <a:tailEnd len="sm" type="triangle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9"/>
          <p:cNvSpPr/>
          <p:nvPr/>
        </p:nvSpPr>
        <p:spPr>
          <a:xfrm flipH="1">
            <a:off x="3156480" y="4696560"/>
            <a:ext cx="360" cy="1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8000"/>
            </a:solidFill>
            <a:headEnd len="sm" type="triangle" w="sm"/>
            <a:tailEnd len="sm" type="triangle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50"/>
          <p:cNvSpPr/>
          <p:nvPr/>
        </p:nvSpPr>
        <p:spPr>
          <a:xfrm>
            <a:off x="493560" y="3798000"/>
            <a:ext cx="4545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Кластер (SuperMUC) с иерархической </a:t>
            </a:r>
            <a:r>
              <a:rPr b="1" lang="en-US" sz="14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4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структурой – два NUMA-узла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51"/>
          <p:cNvSpPr/>
          <p:nvPr/>
        </p:nvSpPr>
        <p:spPr>
          <a:xfrm>
            <a:off x="3876480" y="5510880"/>
            <a:ext cx="977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Уровень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52"/>
          <p:cNvSpPr/>
          <p:nvPr/>
        </p:nvSpPr>
        <p:spPr>
          <a:xfrm>
            <a:off x="3868560" y="4908240"/>
            <a:ext cx="977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Уровень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53"/>
          <p:cNvSpPr/>
          <p:nvPr/>
        </p:nvSpPr>
        <p:spPr>
          <a:xfrm>
            <a:off x="3864600" y="4448160"/>
            <a:ext cx="977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Уровень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62" name="Table 54"/>
          <p:cNvGraphicFramePr/>
          <p:nvPr/>
        </p:nvGraphicFramePr>
        <p:xfrm>
          <a:off x="5917680" y="2050560"/>
          <a:ext cx="5849640" cy="3512520"/>
        </p:xfrm>
        <a:graphic>
          <a:graphicData uri="http://schemas.openxmlformats.org/drawingml/2006/table">
            <a:tbl>
              <a:tblPr/>
              <a:tblGrid>
                <a:gridCol w="382680"/>
                <a:gridCol w="1235160"/>
                <a:gridCol w="1389600"/>
                <a:gridCol w="1386360"/>
                <a:gridCol w="1455840"/>
              </a:tblGrid>
              <a:tr h="259200">
                <a:tc rowSpan="2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№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  <a:tc rowSpan="2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Система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  <a:tc gridSpan="3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Коммуникационная среда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</a:tr>
              <a:tr h="25920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Уровень 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Уровень 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Уровень 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2f0d9"/>
                    </a:solidFill>
                  </a:tcPr>
                </a:tc>
              </a:tr>
              <a:tr h="5940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Tianhe-2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
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MilkWay-2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3 120 000 ядер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TH Express-2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fat tree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
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16 000 узлов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Intel QPI</a:t>
                      </a: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
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 x Intel Xeon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 x Xeon Phi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Общая память </a:t>
                      </a: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
</a:t>
                      </a: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DDR3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16 ядер Intel Xeon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7614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Titan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
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Cray XK7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560 640 ядер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Cray Gemini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3D-тор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18 688 узлов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Общая память DDR3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16 ядер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AMD Opteron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614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Sequoia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IBM BlueGene/Q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1 572 864 ядер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5D-тор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98 304 узлов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Общая память DDR3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16 ядер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IBM PowerPC A2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40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Hazel Hen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Cray XC40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185 088 ядер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Cray Aries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Dragonfly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7 712 узлов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Intel QPI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 x Intel Xeon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(NUMA-узел)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Общая память DDR4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12 ядер Intel Xeon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5940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SuperMUC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кластер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147 456 ядер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InfiniBand FDR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fat tree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3 072 узлов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Intel QPI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 x Intel Xeon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(NUMA-узел)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Общая память DDR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10 ядер Intel Xeon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  <p:pic>
        <p:nvPicPr>
          <p:cNvPr id="163" name="Рисунок 85" descr=""/>
          <p:cNvPicPr/>
          <p:nvPr/>
        </p:nvPicPr>
        <p:blipFill>
          <a:blip r:embed="rId1"/>
          <a:stretch/>
        </p:blipFill>
        <p:spPr>
          <a:xfrm>
            <a:off x="10684080" y="3249360"/>
            <a:ext cx="822960" cy="617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4" name="Picture 2" descr=""/>
          <p:cNvPicPr/>
          <p:nvPr/>
        </p:nvPicPr>
        <p:blipFill>
          <a:blip r:embed="rId2"/>
          <a:stretch/>
        </p:blipFill>
        <p:spPr>
          <a:xfrm>
            <a:off x="10684080" y="3991320"/>
            <a:ext cx="827640" cy="6260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5" name="CustomShape 55"/>
          <p:cNvSpPr/>
          <p:nvPr/>
        </p:nvSpPr>
        <p:spPr>
          <a:xfrm>
            <a:off x="5817960" y="1636200"/>
            <a:ext cx="5949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Системы Top500 (#46, 2015):  2, 3 уровня иерархии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56"/>
          <p:cNvSpPr/>
          <p:nvPr/>
        </p:nvSpPr>
        <p:spPr>
          <a:xfrm>
            <a:off x="439560" y="6158160"/>
            <a:ext cx="11433960" cy="34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10000"/>
              </a:lnSpc>
            </a:pPr>
            <a:r>
              <a:rPr b="1" lang="en-US" sz="17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Время передачи информации между элементарными машинами зависит от их размещения в системе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57"/>
          <p:cNvSpPr/>
          <p:nvPr/>
        </p:nvSpPr>
        <p:spPr>
          <a:xfrm>
            <a:off x="316440" y="6535080"/>
            <a:ext cx="115308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[1]</a:t>
            </a:r>
            <a:r>
              <a:rPr b="0" i="1" lang="en-US" sz="13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Хорошевский В.Г. Распределенные вычислительные системы с программируемой структурой // Вестник СибГУТИ – 2010. – №2. – С. 3-41.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683AFAA-4443-402C-BF24-D77F16C71658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30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ДЕЦЕНТРАЛИЗОВАННОЙ ДИСПЕТЧЕРИЗАЦИИ ЗАДАЧ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1" name="Рисунок 12" descr=""/>
          <p:cNvPicPr/>
          <p:nvPr/>
        </p:nvPicPr>
        <p:blipFill>
          <a:blip r:embed="rId1"/>
          <a:stretch/>
        </p:blipFill>
        <p:spPr>
          <a:xfrm>
            <a:off x="7344360" y="1150920"/>
            <a:ext cx="5074200" cy="3420720"/>
          </a:xfrm>
          <a:prstGeom prst="rect">
            <a:avLst/>
          </a:prstGeom>
          <a:ln>
            <a:noFill/>
          </a:ln>
        </p:spPr>
      </p:pic>
      <p:sp>
        <p:nvSpPr>
          <p:cNvPr id="632" name="CustomShape 3"/>
          <p:cNvSpPr/>
          <p:nvPr/>
        </p:nvSpPr>
        <p:spPr>
          <a:xfrm>
            <a:off x="365760" y="1148400"/>
            <a:ext cx="11492280" cy="9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2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Тестовые MPI-программы: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Weather Research and Forecasting (WRF)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POP, LAMMPS, RAxML, Tachyon.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3" name="CustomShape 4"/>
          <p:cNvSpPr/>
          <p:nvPr/>
        </p:nvSpPr>
        <p:spPr>
          <a:xfrm>
            <a:off x="9003960" y="3146760"/>
            <a:ext cx="811440" cy="1191600"/>
          </a:xfrm>
          <a:prstGeom prst="rect">
            <a:avLst/>
          </a:prstGeom>
          <a:noFill/>
          <a:ln w="1908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5"/>
          <p:cNvSpPr/>
          <p:nvPr/>
        </p:nvSpPr>
        <p:spPr>
          <a:xfrm>
            <a:off x="10217160" y="4559400"/>
            <a:ext cx="1752840" cy="1270080"/>
          </a:xfrm>
          <a:prstGeom prst="wedgeRectCallout">
            <a:avLst>
              <a:gd name="adj1" fmla="val -65664"/>
              <a:gd name="adj2" fmla="val -9399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Подсистема запуска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 хранения входных данных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Псевдослучайный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выбор задач, ранги: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1, 2, 4, 8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5" name="Рисунок 16" descr=""/>
          <p:cNvPicPr/>
          <p:nvPr/>
        </p:nvPicPr>
        <p:blipFill>
          <a:blip r:embed="rId2"/>
          <a:stretch/>
        </p:blipFill>
        <p:spPr>
          <a:xfrm>
            <a:off x="510120" y="2174400"/>
            <a:ext cx="2913840" cy="2083320"/>
          </a:xfrm>
          <a:prstGeom prst="rect">
            <a:avLst/>
          </a:prstGeom>
          <a:ln>
            <a:noFill/>
          </a:ln>
        </p:spPr>
      </p:pic>
      <p:sp>
        <p:nvSpPr>
          <p:cNvPr id="636" name="CustomShape 6"/>
          <p:cNvSpPr/>
          <p:nvPr/>
        </p:nvSpPr>
        <p:spPr>
          <a:xfrm>
            <a:off x="239040" y="4274640"/>
            <a:ext cx="3714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Пропускная способность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системы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(задач/с)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7" name="CustomShape 7"/>
          <p:cNvSpPr/>
          <p:nvPr/>
        </p:nvSpPr>
        <p:spPr>
          <a:xfrm>
            <a:off x="365760" y="4779000"/>
            <a:ext cx="3347280" cy="98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TSTM;  </a:t>
            </a: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TSLO;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TSTRM,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2;  </a:t>
            </a: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TSTRM,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Поток из </a:t>
            </a:r>
            <a:r>
              <a:rPr b="0" i="1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200 задач поступал 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очередь подсистемы Xeon80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8" name="Рисунок 19" descr=""/>
          <p:cNvPicPr/>
          <p:nvPr/>
        </p:nvPicPr>
        <p:blipFill>
          <a:blip r:embed="rId3"/>
          <a:stretch/>
        </p:blipFill>
        <p:spPr>
          <a:xfrm>
            <a:off x="3886200" y="2058840"/>
            <a:ext cx="3111480" cy="2224440"/>
          </a:xfrm>
          <a:prstGeom prst="rect">
            <a:avLst/>
          </a:prstGeom>
          <a:ln>
            <a:noFill/>
          </a:ln>
        </p:spPr>
      </p:pic>
      <p:sp>
        <p:nvSpPr>
          <p:cNvPr id="639" name="CustomShape 8"/>
          <p:cNvSpPr/>
          <p:nvPr/>
        </p:nvSpPr>
        <p:spPr>
          <a:xfrm>
            <a:off x="3619800" y="4278960"/>
            <a:ext cx="3714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Пропускная способность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системы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(задач/с)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CustomShape 9"/>
          <p:cNvSpPr/>
          <p:nvPr/>
        </p:nvSpPr>
        <p:spPr>
          <a:xfrm>
            <a:off x="3328560" y="4615200"/>
            <a:ext cx="4245840" cy="820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GBroker;  </a:t>
            </a:r>
            <a:r>
              <a:rPr b="1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полный граф, GBroker;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двумерный тор, GBroker;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GridWay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10"/>
          <p:cNvSpPr/>
          <p:nvPr/>
        </p:nvSpPr>
        <p:spPr>
          <a:xfrm>
            <a:off x="3082320" y="5393520"/>
            <a:ext cx="5296680" cy="455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1, 4: поток из </a:t>
            </a:r>
            <a:r>
              <a:rPr b="0" i="1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300 задач поступал на Xeon80.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2, 3: потоки из </a:t>
            </a:r>
            <a:r>
              <a:rPr b="0" i="1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50 задач одновременно поступали на все подсистемы.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2" name="CustomShape 11"/>
          <p:cNvSpPr/>
          <p:nvPr/>
        </p:nvSpPr>
        <p:spPr>
          <a:xfrm>
            <a:off x="365760" y="5846760"/>
            <a:ext cx="11142720" cy="10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 диспетчеризации на основе миграции обеспечивает наименьшее среднее время обслуживания задач 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 наибольшую пропускную способность системы.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Пропускная способность GBroker при обслуживании потока задач высокой интенсивности превосходит пропускную способность централизованного пакета GridWay на 15–25%.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12"/>
          <p:cNvSpPr/>
          <p:nvPr/>
        </p:nvSpPr>
        <p:spPr>
          <a:xfrm>
            <a:off x="510120" y="574560"/>
            <a:ext cx="11262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диссертации созданы эвристические алгоритмы децентрализованной диспетчеризации задач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260E4FC-F38F-4208-A6B6-01D60CA7CAE1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0" y="287280"/>
            <a:ext cx="12191760" cy="3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ИНСТРУМЕНТАРИЙ ПАРАЛЛЕЛЬНОГО МУЛЬТИПРОГРАММИРОВАНИЯ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6" name="Рисунок 7" descr=""/>
          <p:cNvPicPr/>
          <p:nvPr/>
        </p:nvPicPr>
        <p:blipFill>
          <a:blip r:embed="rId1"/>
          <a:stretch/>
        </p:blipFill>
        <p:spPr>
          <a:xfrm>
            <a:off x="2955600" y="3008880"/>
            <a:ext cx="6225120" cy="3657240"/>
          </a:xfrm>
          <a:prstGeom prst="rect">
            <a:avLst/>
          </a:prstGeom>
          <a:ln>
            <a:noFill/>
          </a:ln>
        </p:spPr>
      </p:pic>
      <p:sp>
        <p:nvSpPr>
          <p:cNvPr id="647" name="CustomShape 3"/>
          <p:cNvSpPr/>
          <p:nvPr/>
        </p:nvSpPr>
        <p:spPr>
          <a:xfrm>
            <a:off x="527400" y="932040"/>
            <a:ext cx="11080800" cy="188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 algn="just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На основе созданных алгоритмов соискателем разработаны программные пакеты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TopoMPI, mpistat, OTFStat, MPIPerf, MPITaskMap, а также GBroker и MPIGridMap (в соавторстве с к.т.н. А.А. Пазниковым)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Предложенные пакеты вошли в состав инструментария параллельного мультипрограммирования пространственно-распределенной мультикластерной ВС, созданной членами ведущей научной школы РФ (НШ-9505.2006.9, НШ-2121.2008.9, НШ-5176.2010.9, НШ-2175.2012.9, руководитель – чл.-корр. РАН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В.Г. Хорошевский)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A543832-E224-4940-9B8E-23EF3A5C9F3D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49" name="CustomShape 2"/>
          <p:cNvSpPr/>
          <p:nvPr/>
        </p:nvSpPr>
        <p:spPr>
          <a:xfrm>
            <a:off x="0" y="173160"/>
            <a:ext cx="12191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ЗАКЛЮЧЕНИЕ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0" name="CustomShape 3"/>
          <p:cNvSpPr/>
          <p:nvPr/>
        </p:nvSpPr>
        <p:spPr>
          <a:xfrm>
            <a:off x="483480" y="703440"/>
            <a:ext cx="11288880" cy="609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диссертации предложено решение важной научной проблемы – разработаны и исследованы методы, алгоритмы и программные средства организации функционирования распределенных ВС с иерархической структурой.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1. Разработан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метод и эффективные алгоритмы вложения в иерархические ВС параллельных программ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Учет структуры графа задачи и производительности каналов связи на всех иерархических уровнях коммуникационной среды ВС обеспечивает сокращение времени выполнения параллельных программ в 1,1–1,5 раза по сравнению с известными алгоритмами линейного и циклического вложений.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 Для оптимизации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вложения параллельных программ в мультикластерные ВС и GRID-системы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предложены и апробированы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многоуровневые и стохастические алгоритмы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учитывающие как объемы передаваемых данных между параллельными ветвями, так и интенсивность их обращений к коммуникационным функциям. Для параллельных задач, имеющих разреженные информационные графы с преобладанием дифференцированных обменов, алгоритмы обеспечивают сокращение времени выполнения до 30%.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‑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Созданы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формирования в пределах ВС подсистем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обеспечивающих эффективную реализацию основных схем межмашинных обменов, и вложения в них параллельных программ без заданных информационных графов. Показано, что средние значения пропускных способностей каналов связи между элементарными машинами формируемых подсистем в 1,1–3 раза выше известных алгоритмов.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‑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На основе модели параллельных вычислений LogP построены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аналитические выражения времени выполнения алгоритмов коллективных операций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В отличие от известных, в полученных выражениях учитываются выбор корня операции и копирование сообщений в памяти. Оценки построены как функции от номера процесса, что позволяет анализировать возможный дисбаланс времени выполнения операций в ветвях.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145D78B-7F0B-4B53-ABF9-810A2A7D77B3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52" name="CustomShape 2"/>
          <p:cNvSpPr/>
          <p:nvPr/>
        </p:nvSpPr>
        <p:spPr>
          <a:xfrm>
            <a:off x="0" y="183600"/>
            <a:ext cx="1219176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ЗАКЛЮЧЕНИЕ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(продолжение)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CustomShape 3"/>
          <p:cNvSpPr/>
          <p:nvPr/>
        </p:nvSpPr>
        <p:spPr>
          <a:xfrm>
            <a:off x="527400" y="1088640"/>
            <a:ext cx="11209680" cy="56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5.</a:t>
            </a: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‑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Предложен </a:t>
            </a:r>
            <a:r>
              <a:rPr b="1" i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метод оптимизации алгоритмов коллективных операций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оригинальность которого заключается в динамическом перераспределении параллельных ветвей программы, обменивающихся большими объемами данных на процессорные ядра, связанные быстрыми каналами связи. На основе метода разработаны оптимизированные </a:t>
            </a:r>
            <a:r>
              <a:rPr b="1" i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структурно-ориентированные алгоритмы реализации трансляционно-циклических обменов 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иерархических ВС. Установлено, что оптимизированные алгоритмы превосходят в 1,1–4 раза по времени реализации обменов их исходные версии. Метод допускает эффективную параллельную реализацию и применим в большемасштабных распределенных ВС.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6. Для </a:t>
            </a:r>
            <a:r>
              <a:rPr b="1" i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измерения времени выполнения алгоритмов коллективных операций разработан метод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основанный на синхронизации по глобальным часам моментов запуска тестируемых коммуникационных функций. В отличие от известных, предложенный метод характеризуется отсутствием эффекта конвейеризации измерений, что обеспечивает формирование корректного результата измерений в каждой ветви параллельной программы.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7. Разработаны </a:t>
            </a:r>
            <a:r>
              <a:rPr b="1" i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децентрализованной диспетчеризации параллельных задач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минимизирующие время их обслуживания на мультикластерных ВС и GRID-системах. Алгоритмы учитывают динамический характер загрузки вычислительных подсистем и каналов связи между ними, их применение что позволяет повысить пропускную способность ВС при обслуживании стохастических потоков параллельных задач. Установлено, что применение созданных алгоритмов обеспечивает на 15-25% большую пропускную способность ВС, чем при использовании централизованных методов диспетчеризации.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8. При непосредственном участии соискателя </a:t>
            </a:r>
            <a:r>
              <a:rPr b="1" i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создана пространственно-распределенная мультикластерная ВС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b="1" i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Инструментарий параллельного мультипрограммирования системы расширен пакетами 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MPITaskMap, OTFStat, TopoMPI, mpistat, MPIPerf, созданными автором, а также в создании ко торых он принимал участие – MPIGridMap, GBroker.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A620D0C-FF0C-4AFD-A414-924972EC6DA9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55" name="CustomShape 2"/>
          <p:cNvSpPr/>
          <p:nvPr/>
        </p:nvSpPr>
        <p:spPr>
          <a:xfrm>
            <a:off x="0" y="260640"/>
            <a:ext cx="1219176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ПУБЛИКАЦИИ И АПРОБАЦИЯ РЕЗУЛЬТАТОВ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3"/>
          <p:cNvSpPr/>
          <p:nvPr/>
        </p:nvSpPr>
        <p:spPr>
          <a:xfrm>
            <a:off x="483480" y="1037880"/>
            <a:ext cx="11188080" cy="55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 теме диссертации автором опубликовано более 80 работ: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3880" indent="-245880">
              <a:lnSpc>
                <a:spcPct val="100000"/>
              </a:lnSpc>
              <a:buClr>
                <a:srgbClr val="000000"/>
              </a:buClr>
              <a:buFont typeface="Times New Roman"/>
              <a:buChar char="−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журналах из перечня ВАК РФ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 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(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+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после принятия к защите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+3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печати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3880" indent="-245880">
              <a:lnSpc>
                <a:spcPct val="100000"/>
              </a:lnSpc>
              <a:buClr>
                <a:srgbClr val="000000"/>
              </a:buClr>
              <a:buFont typeface="Times New Roman"/>
              <a:buChar char="−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изданиях, индексируемых Scopus и Web of Science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 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(+1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после принятия к за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щите)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3880" indent="-245880">
              <a:lnSpc>
                <a:spcPct val="100000"/>
              </a:lnSpc>
              <a:buClr>
                <a:srgbClr val="000000"/>
              </a:buClr>
              <a:buFont typeface="Times New Roman"/>
              <a:buChar char="−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свидетельства о государственно регистрации программ для ЭВМ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 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(+1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после принятия к защите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3880" indent="-245880">
              <a:lnSpc>
                <a:spcPct val="100000"/>
              </a:lnSpc>
              <a:buClr>
                <a:srgbClr val="000000"/>
              </a:buClr>
              <a:buFont typeface="Times New Roman"/>
              <a:buChar char="−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главы в коллективных монографиях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 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3880" indent="-245880">
              <a:lnSpc>
                <a:spcPct val="100000"/>
              </a:lnSpc>
              <a:buClr>
                <a:srgbClr val="000000"/>
              </a:buClr>
              <a:buFont typeface="Times New Roman"/>
              <a:buChar char="−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других журналах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Апробация результатов.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Основные результаты докладывались и обсуждались на международных и всероссийских конференциях: «Моделирование-2008», «Software and Data Technologies» (ICSOFT-2009), «ACM Conference on Ubiquitous Information Management and Communication» (ICUIMC-2013), «Parallel Computing Technologies» (PaCT-2015), «Параллельные вычислительные технологии» (ПаВТ-2008, ПаВТ-2012, ПаВТ-2016), «Облачные вычисления. Образование. Исследования. Разработки» (2010 г.), «Суперкомпьютерные технологии: разработка, программирование, применение» (СКТ-2010, СКТ-2012, СКТ-2014, СКТ-2016) «Математические и информационные технологии» (MIT-2011), «Открытая конференция по компиляторным технологиям» (2015 г.), «Распределенные информационно-вычислительные ресурсы» (DICR-2010), «Моделирование систем информатики» (МСИ-2011), «Актуальные проблемы вычислительной и прикладной математики» (АПВПМ-2015), «Новые информационные технологии в исследовании сложных структур» (ICAM 2008, ICAM-2010, ICAM-2014), Сибирская конференция по параллельным и высокопроизводительным вычислениям (2007 г., 2009 г., 2011 г., 2015 г.)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Работа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выполнена при поддержке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РФФИ,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Совета по грантам Президента РФ (ведущая научная школа чл.-корр. РАН В.Г.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‑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Хорошевского), Минобрнауки РФ (контракты №№ 07.514.11.4015, 02.514.11.0002), интеграционных проектов СО РАН (113, 39), проекта 1.4 программы фундаментальных исследований Президиума РАН, проекта 1.1 программы 1 фундаментальных исследований ОНИТ РАН; стипендиальных грантов компаний Intel и Alcatel.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F6C7708-C519-44E8-B04C-2B8549E34EFD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58" name="CustomShape 2"/>
          <p:cNvSpPr/>
          <p:nvPr/>
        </p:nvSpPr>
        <p:spPr>
          <a:xfrm>
            <a:off x="0" y="260640"/>
            <a:ext cx="1219176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ПРАКТИЧЕСКАЯ ЗНАЧИМОСТЬ РАБОТЫ, ВНЕДРЕНИЯ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CustomShape 3"/>
          <p:cNvSpPr/>
          <p:nvPr/>
        </p:nvSpPr>
        <p:spPr>
          <a:xfrm>
            <a:off x="510120" y="1085040"/>
            <a:ext cx="11072160" cy="57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Методы и алгоритмы доведены до практической реализации в виде программных пакетов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(получено 6 авторских свидетельств о гос. регистрации программ для ЭВМ)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Внедрение в международном проекте PMIx (подсистема Open MPI, компания Mellanox Technologies)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метод измерения времени выполнения коллективных операций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Внедрение в проекте Сибнет ПАО «Ростелеком»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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результаты по диспетчеризации задач в распределенных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Внедрение в Центре параллельных вычислительных технологий СибГУТИ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программный инструментарий мультикластерной ВС расширен разработанными соискателем пакетами MPITaskMap, OTFStat, TopoMPI, MPIPerf, GBroker, MPIGridMap.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Внедрение в учебный процесс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СибГУТИ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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теоретические результаты по анализу алгоритмов коллективных обменов информацией в ВС, методам вложения параллельных программ и алгоритмам децентрализованной диспетчеризации задач используются в лекционных курсах по дисциплинам «Теория функционирования распределенных вычислительных систем» и «Высокопроизводительные вычислительные системы».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23CEF43-F7C0-42C1-B3B6-946CDC6F4110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1" name="CustomShape 2"/>
          <p:cNvSpPr/>
          <p:nvPr/>
        </p:nvSpPr>
        <p:spPr>
          <a:xfrm>
            <a:off x="0" y="2508840"/>
            <a:ext cx="121917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Спасибо за внимание!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1F97F12-27A3-46BE-B469-ADB48C811ECF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3" name="CustomShape 2"/>
          <p:cNvSpPr/>
          <p:nvPr/>
        </p:nvSpPr>
        <p:spPr>
          <a:xfrm>
            <a:off x="0" y="236520"/>
            <a:ext cx="12191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РЕКОМЕНДАЦИИ И ПЕРСПЕКТИВЫ ДАЛЬНЕЙШЕЙ РАЗРАБОТКИ ТЕМЫ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3"/>
          <p:cNvSpPr/>
          <p:nvPr/>
        </p:nvSpPr>
        <p:spPr>
          <a:xfrm>
            <a:off x="527400" y="1088640"/>
            <a:ext cx="11209680" cy="518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Всесторонний учет в моделях, методах и алгоритмах организации функционирования свойства большемасштабности ВС и вытекающих из него следствий: непрерывные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отказы элементарных машин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ограниченный объем их оперативной памяти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Актуальная проблема – создание «живучих» масштабируемых методов и алгоритмов организации функционирования большемасштабных распределенных ВС: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развитие методики создания и анализа эффективности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живучих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параллельных алгоритмов и программ;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разработка методов, алгоритмов и системного программного обеспечения реализации живучих параллельных программ на большемасштабных ВС (масштабируемые средства параллельного программирования: развитие стандарта MPI и его реализаций, библиотек SHMEM и языков параллельного программирования);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Большемасштабность перспективных ВС и ограниченный объем оперативной памяти ЭМ делают невозможным применение алгоритмов организации функционирования, характеризующихся временем выполнения и объемом требуемой памяти линейно зависящем от числа ЭМ в системе. Одно из возможных решений – развитие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распределенных алгоритмов организации функционирования ВС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198D18A-339A-4328-8556-D47124386D49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6" name="CustomShape 2"/>
          <p:cNvSpPr/>
          <p:nvPr/>
        </p:nvSpPr>
        <p:spPr>
          <a:xfrm>
            <a:off x="0" y="15552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СТАТЬИ В ЖУРНАЛАХ ИЗ ПЕРЕЧНЯ ВАК РФ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3"/>
          <p:cNvSpPr/>
          <p:nvPr/>
        </p:nvSpPr>
        <p:spPr>
          <a:xfrm>
            <a:off x="343080" y="659520"/>
            <a:ext cx="11622960" cy="608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Хорошевский В. Г., 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 М.Г.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распределения ветвей параллельных программ по процессорным ядрам вычислительных систем // Автометрия. 2008. Т. 44, № 2. – С. 56-67.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 М.Г.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Структурно-ориентированный метод оптимизации алгоритмов коллективных обменов в распределенных вычислительных системах // Вестник СибГУТИ. 2010. № 2(10). С. 54­‑65.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 М.Г.,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Пазников А.А. Децентрализованное обслуживание потоков параллельных задач в пространственно-распределенных вычислительных системах // Вестник СибГУТИ. 2010. № 2 (10). С. 79‑86.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Хорошевский В.Г., 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 М.Г.,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Мамойленко С.Н., Поляков А.Ю. Архитектура и программное обеспечение пространственно-распределенных вычислительных систем // Вестник СибГУТИ. 2010. № 2 (10). С. 112‑122.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трансляционно-циклических информационных обменов в иерархических распределенных вычислительных системах // Вестник компьютерных и информационных технологий. 2011. № 5. С. 27‑34.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Хорошевский В.Г., 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М.Г.,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Мамойленко С.Н. Пространственно-распределенная мультикластерная вычислительная система: архитектура и программное обеспечение // Вестник ТГУ. Управление, вычислительная техника и информатика. 2011. № 1(14). С. 79‑84.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 М.Г. 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Оптимизация алгоритмов коллективных обменов информацией между ветвями параллельных программ в распределенных вычислительных системах с иерархической структурой // Вестник ТГУ. Управление, вычислительная техника и информатика. 2011. №2(15). С. 61‑71.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 М.Г.,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Пазников А.А. Инструментарий децентрализованного обслуживания потоков параллельных MPI-задач в пространственно-распределенных мультикластерных вычислительных системах // Вестник ТГУ. Управление, вычислительная техника и информатика. 2011. №3(16). С. 78‑85.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Хорошевский В.Г., 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 М.Г.,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Мамойленко С.Н., Павский К.В., Ефимов А.В. Пазников А.А., Перышкова Е.Н. Масштабируемый инструментарий параллельного мультипрограммирования пространственно-распределенных вычислительных систем // Вестник СибГУТИ. 2011. № 4. С. 3‑18.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 М.Г.,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Пазников А.А. Децентрализованные алгоритмы диспетчеризации пространственно-распределённых вычислительных систем // Вестник ТГУ. Управление, вычислительная техника и информатика. 2012. №1(18). С. 133-142.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 М.Г.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MPIPerf: пакет оценки эффективности коммуникационных функций библиотек стандарта MPI // Вестник ННГУ им. Н.И. Лобачевского. 2012. 5(2). С. 385-391.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 М.Г.,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Пазников А.А. Эвристические алгоритмы отображения параллельных MPI-программ на мультикластерные вычислительные и Grid-системы // Вычислительные методы и программирование. 2013. Т. 14 (2). С. 1-10.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Павский К.В., 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М.Г.,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Поляков А.Ю. Инструментарий оптимизации параллельного моделирования наноструктур с квантовыми точками // Автометрия. № 3. 2014. С. 56-61.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Кулагин И.И., Пазников А.А., 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Эвристические алгоритмы оптимизации информационных обменов в параллельных PGAS-программах // Вестник СибГУТИ. №3. 2014. С. 52-66.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Поляков А.Ю., Молдованова О.В., Пазников А.А., 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М.Г.,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Мамойленко С.Н., Ефимов А.В. Алгоритмы отказоустойчивого управления ресурсами пространственно-распределённых вычислительных систем // Вестник СибГУТИ. №4. 2014. С. 9-27.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Кулагин И.И., 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Инструментация и оптимизация выполнения транзакционных секций многопоточных программ // Труды Института системного программирования РАН Том 27. Выпуск 6. 2015 г. С. 135-150.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После принятия к защите: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17"/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Анализ и оптимизация алгоритма параллельных цепочек для реализации корневой редукции на распределенных вычислительных системах // Вычислительные методы и программирование, 2016. Т. 17. С. 318-328.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17"/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Анализ масштабируемости алгоритмов коллективных обменов на распределенных вычислительных системах // Известия ЮФУ. Технические науки», 2016  (</a:t>
            </a:r>
            <a:r>
              <a:rPr b="0" i="1" lang="en-US" sz="11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печати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17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Кулагин И.И., 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Оптимизация обнаружения конфликтов в параллельных программах с транзакционной памятью // Вестник ЮУГУ. Серия: Вычислительная математика и информатика, 2016 (</a:t>
            </a:r>
            <a:r>
              <a:rPr b="0" i="1" lang="en-US" sz="11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печати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17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Кулагин И.И., 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 спекулятивном выполнении критических секций на вычислительных системах с общей памятью // Известия ЮФУ. Технические науки», 2016  (</a:t>
            </a:r>
            <a:r>
              <a:rPr b="0" i="1" lang="en-US" sz="11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печати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3290C8B-CCA0-46F1-879B-75D8B7545F7D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9" name="CustomShape 2"/>
          <p:cNvSpPr/>
          <p:nvPr/>
        </p:nvSpPr>
        <p:spPr>
          <a:xfrm>
            <a:off x="0" y="15552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ОСНОВНЫЕ ПУБЛИКАЦИИ ПО ТЕМЕ ДИССЕРТАЦИИ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CustomShape 3"/>
          <p:cNvSpPr/>
          <p:nvPr/>
        </p:nvSpPr>
        <p:spPr>
          <a:xfrm>
            <a:off x="0" y="5037840"/>
            <a:ext cx="1219176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Разделы в монографиях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CustomShape 4"/>
          <p:cNvSpPr/>
          <p:nvPr/>
        </p:nvSpPr>
        <p:spPr>
          <a:xfrm>
            <a:off x="522360" y="5367960"/>
            <a:ext cx="11329200" cy="13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Вычислительные методы, алгоритмы и аппаратурно-программный инструментарий параллельного моделирования природных процессов / В.Г. Хорошевский,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М.Г. Курносов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[и др.]. – Новосибирск: СО РАН, 2012. – 355 с. – ISBN 978-5-7692-1237-6 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Глава 2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Павский К.В.,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Поляков А.Ю., Пазников А.А., Мамойленко С.Н., Ефимов А.В. Инструментарий параллельного мультипрограммирования пространственно-распределенных вычислительных систем // Юбилейный сборник избранных трудов Института физики полупроводников им. А.В. Ржанова СО РАН (1964-2014), 2014. – С. 821-840. – ISBN 978-5-98901-144-5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раздел главы VIII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CustomShape 5"/>
          <p:cNvSpPr/>
          <p:nvPr/>
        </p:nvSpPr>
        <p:spPr>
          <a:xfrm>
            <a:off x="0" y="686880"/>
            <a:ext cx="1219176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Публикации в изданиях, индексируемых Scopus и Web of Science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CustomShape 6"/>
          <p:cNvSpPr/>
          <p:nvPr/>
        </p:nvSpPr>
        <p:spPr>
          <a:xfrm>
            <a:off x="522360" y="1050840"/>
            <a:ext cx="11443320" cy="40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70000" indent="-2696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Kulagin I.,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Kurnosov M.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Optimization of Conflict Detection in Parallel Programs with Transactional Memory // Proc. of 10th Annual International Scientific Conference on Parallel Computing Technologies (PCT-2016). – pp. 582-594 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Scopus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http://ceur-ws.org/Vol-1576/).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000" indent="-2696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Kurnosov M.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Dynamic Mapping of All-to-All Collective Operations into Hierarchical Computer Clusters // Proc. of Int. scientific-technical conference on Actual Problems of Electronic Instrument Engineering (APEIE-2016), 2016.  – Vol. 1, Part 2. – 475-478 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Scopus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000" indent="-2696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Kulagin I., Paznikov A.,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Kurnosov M.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Heuristic Algorithms for Optimizing Communications in Parallel PGAS-programs // Proc. of the 13th International Conference on Parallel Computing Technologies, 2015. – Springer Lecture Notes in Computer Science. Vol. 9251. – P. 405-409.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ISBN 978-3-319-21909-7 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Scopus, EID: 2-s2.0-84944223222,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WOS: 000363763200039).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000" indent="-2696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Kurnosov M.,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Paznikov A. Efficiency Analysis of Decentralized Grid Scheduling with Job Migration and Replication //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7th International ACM Conference on Ubiquitous Information Management and Communication (ICUIMC-2013), Malaysia, 2013. – 7 p.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Scopus, EID: 2-s2.0-84875824161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000" indent="-2696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Khoroshevsky V.,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Kurnosov M.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Mapping Parallel Programs into Hierarchical Distributed Computer Systems / V. Khoroshevsky, M. Kurnosov //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Proceedings of 4th International Conference “Software and Data Technologies (ICSOFT 2009)”.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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Sofia: INSTICC, 2009.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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Vol. 2.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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P. 123‑128.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Web of Science: 000281471100018, Scopus EID: 2-s2.0-74549185753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000" indent="-2696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Khoroshevsky V., Mamoilenko S.,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Kurnosov M.,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Medvedeva N. Space-distributed multi-cluster computer system for training in parallel computational technologies // Proceedings of 7th International Siberian Workshop and Tutorial (EDM-2006). – IEEE Press, 2006. – P. 218‑219.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Web of Science:000239883300063, Scopus EID: 2-s2.0-39749086978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7734600" y="2407320"/>
            <a:ext cx="3132000" cy="401400"/>
          </a:xfrm>
          <a:prstGeom prst="roundRect">
            <a:avLst>
              <a:gd name="adj" fmla="val 44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784880" y="2368800"/>
            <a:ext cx="2795760" cy="401400"/>
          </a:xfrm>
          <a:prstGeom prst="roundRect">
            <a:avLst>
              <a:gd name="adj" fmla="val 44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3"/>
          <p:cNvSpPr/>
          <p:nvPr/>
        </p:nvSpPr>
        <p:spPr>
          <a:xfrm>
            <a:off x="509760" y="2379240"/>
            <a:ext cx="5371920" cy="298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Монопрограммный режим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проблемы оптимизации решения одной 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параллельной задачи на выделенной 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подсистеме элементарных машин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1440" indent="-27108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Оптимизация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вложения графа параллельной задачи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структуру ВС (task mapping, task allocation)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1440" indent="-27108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Создание структурно-ориентированных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алгоритмов коллективных обменов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информацией в ВС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(collective communications)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4123440" y="956160"/>
            <a:ext cx="3885840" cy="657360"/>
          </a:xfrm>
          <a:prstGeom prst="roundRect">
            <a:avLst>
              <a:gd name="adj" fmla="val 44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5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DBCB6DA-29EC-41E6-B5ED-B32E3938A1A6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0" y="270000"/>
            <a:ext cx="12191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ОРГАНИЗАЦИЯ ФУНКЦИОНИРОВАНИЯ РАСПРЕДЕЛЕННЫХ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914400" y="957240"/>
            <a:ext cx="10286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Режимы функционирования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распределенных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8"/>
          <p:cNvSpPr/>
          <p:nvPr/>
        </p:nvSpPr>
        <p:spPr>
          <a:xfrm>
            <a:off x="7060320" y="2446200"/>
            <a:ext cx="4469040" cy="98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Мультипрограммные режимы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проблемы организации одновременного решения множества задач на ресурсах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9"/>
          <p:cNvSpPr/>
          <p:nvPr/>
        </p:nvSpPr>
        <p:spPr>
          <a:xfrm>
            <a:off x="6796440" y="4133880"/>
            <a:ext cx="2927520" cy="17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Режим обслуживания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потока задач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Диспетчеризация задач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поиск для параллельных задач (суб)оптимальных подсистем элементарных машин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0"/>
          <p:cNvSpPr/>
          <p:nvPr/>
        </p:nvSpPr>
        <p:spPr>
          <a:xfrm>
            <a:off x="10011240" y="4788360"/>
            <a:ext cx="2017800" cy="17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Режим обработки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набора задач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Построение расписаний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решения параллельных задач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(task scheduling)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1"/>
          <p:cNvSpPr/>
          <p:nvPr/>
        </p:nvSpPr>
        <p:spPr>
          <a:xfrm flipH="1">
            <a:off x="4061160" y="1802160"/>
            <a:ext cx="456840" cy="37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0066"/>
            </a:solidFill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7631640" y="1834920"/>
            <a:ext cx="383760" cy="37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0066"/>
            </a:solidFill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427760" y="3675240"/>
            <a:ext cx="452880" cy="92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0066"/>
            </a:solidFill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 flipH="1">
            <a:off x="8259480" y="3594600"/>
            <a:ext cx="171720" cy="30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0066"/>
            </a:solidFill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234000" y="5625360"/>
            <a:ext cx="645732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10000"/>
              </a:lnSpc>
            </a:pPr>
            <a:r>
              <a:rPr b="1" lang="en-US" sz="17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Актуальна разработка новых моделей, методов и алгоритмов организации функционирования распределенных ВС </a:t>
            </a:r>
            <a:r>
              <a:rPr b="1" lang="en-US" sz="17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7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 иерархической структурой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E77F450-B32E-47D6-9B81-858793C6C3D4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75" name="CustomShape 2"/>
          <p:cNvSpPr/>
          <p:nvPr/>
        </p:nvSpPr>
        <p:spPr>
          <a:xfrm>
            <a:off x="0" y="15552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ОСНОВНЫЕ ПУБЛИКАЦИИ ПО ТЕМЕ ДИССЕРТАЦИИ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3"/>
          <p:cNvSpPr/>
          <p:nvPr/>
        </p:nvSpPr>
        <p:spPr>
          <a:xfrm>
            <a:off x="0" y="718920"/>
            <a:ext cx="1219176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Свидетельства о государственно регистрации программ для ЭВМ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CustomShape 4"/>
          <p:cNvSpPr/>
          <p:nvPr/>
        </p:nvSpPr>
        <p:spPr>
          <a:xfrm>
            <a:off x="421920" y="1117440"/>
            <a:ext cx="11429640" cy="59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Свид. 2012614558 Российская Федерация. Свидетельство о государственной регистрации программы для ЭВМ. Программа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для анализа эффективности коммуникационных библиотек стандарта MPI / Хорошевский В.Г.,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Заявитель и патентообладатель ИФП СО РАН. Заявл. 27.03.2012, опубл. 22.05.2012.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Свид. 2012660249 Российская Федерация. Свидетельство о государственной регистрации программы для ЭВМ. Программа децентрализованной диспетчеризации параллельных задач в пространственно-распределённых вычислительных системах / Пазников А.А.,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Заявитель и патентообладатель ФГОБУ ВПО “СибГУТИ”. Заявл. 23.07.2012, опубл. 14.11.2012.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Свид. 2012613763 Российская Федерация. Свидетельство о государственной регистрации программы для ЭВМ. Средства вложения и отказоустойчивого выполнения параллельных программ для вычислительных систем экзафлопсного уровня производительности / Хорошевский В.Г.,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М.Г.,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Молдованова О.В., Пазников А.А., Поляков А.Ю., Павский К.В., Мамойленко С.Н. Заявитель и патентообладатель ФГОБУ ВПО “СибГУТИ”. Заявл. 05.03.2012, опубл. 20.04.2012.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Свид. 2013613652 Российская Федерация. Свидетельство о государственной регистрации программы для ЭВМ. Программа вложения параллельных задач в структуры информационно-вычислительных систем / Пазников А.А.,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Заявитель и патентообладатель ФГБУН ИФП СО РАН. Заявл. 15.02.2013, опубл. 11.04.2013.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Свид. 2015613575 Российская Федерация. Свидетельство о государственной регистрации программы для ЭВМ. Программа реализации редукции над распределенными массивами в параллельных PGAS-программах / Пазников А.А.,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Заявитель и патентообладатель ФГОБУ ВПО “СибГУТИ”. Заявл. 03.02.2015, опубл. 19.03.2015.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Свид. 2015619554 Российская Федерация. Свидетельство о государственной регистрации программы для ЭВМ. Программа компиляторной оптимизации доступа к удаленным массивам в программах на языке IBM X10 / Кулагин И.И.,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Заявитель и патентообладатель ФГОБУ ВПО “СибГУТИ”. Заявл. 14.07.2015, опубл. 08.09.2015.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После принятия к защите: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2880" indent="-2725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Свид. 2016660098 Российская Федерация. Свидетельство о государственной регистрации программы для ЭВМ. Программа оптимизации выполнения транзакционных секций в параллельных программах для вычислительных систем с общей памятью / Кулагин И.И.,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Курносов М.Г.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Заявитель и патентообладатель СибГУТИ. Заявл. 25.07.2016, опубл. 06.09.2016.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5119EBA-BF30-45E8-AF1B-9E77485663D1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79" name="CustomShape 2"/>
          <p:cNvSpPr/>
          <p:nvPr/>
        </p:nvSpPr>
        <p:spPr>
          <a:xfrm>
            <a:off x="0" y="93960"/>
            <a:ext cx="1219176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Специальность: 05.13.15 Вычислительные машины, комплексы и компьютерные сети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3"/>
          <p:cNvSpPr/>
          <p:nvPr/>
        </p:nvSpPr>
        <p:spPr>
          <a:xfrm>
            <a:off x="316440" y="491040"/>
            <a:ext cx="11666880" cy="635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Формула специальности: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Вычислительные машины, комплексы и компьютерные сети – специальность, включающая исследования и разработку научных основ архитектурных, структурных, логических и технических принципов создания вычислительных машин, комплексов и компьютерных сетей, организации арифметической, логической, символьной и специальной обработки данных, хранения и ввода-вывода информации,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параллельной и распределенной обработки информации, многопроцессорных и многомашинных вычислительных систем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сетевых протоколов и служб передачи данных в компьютерных сетях, взаимодействия и защиты компьютерных сетей. Важное народно-хозяйственное значение данной специальности состоит в создании и совершенствовании теоретической и технической базы вычислительных машин, комплексов и компьютерных сетей, обладающих высокими качественными и эксплуатационными показателями и обеспечивающих ускорение научно-технического прогресса.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Области исследований: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1. Разработка научных основ создания вычислительных машин, комплексов и компьютерных сетей, исследования общих свойств и принципов функционирования вычислительных машин, комплексов и компьютерных сетей.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 Теоретический анализ и экспериментальное исследование функционирования вычислительных машин, комплексов и компьютерных сетей с целью улучшения их технико-экономических и эксплуатационных характеристик.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3. Разработка научных методов и алгоритмов организации  арифметической, логической, символьной и специальной обработки данных, хранения и ввода-вывода информации.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4. Разработка научных методов и алгоритмов организации параллельной и распределенной обработки информации, многопроцессорных, многомашинных и специальных вычислительных систем.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5. Разработка научных методов и алгоритмов создания структур и топологий компьютерных сетей, сетевых протоколов и служб передачи данных в компьютерных сетях, взаимодействия компьютерных сетей, построенных с использованием различных телекоммуникационных технологий, мобильных и специальных компьютерных сетей, защиты компьютерных сетей и приложений.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6. Разработка научных методов, алгоритмов и программ, обеспечивающих надежность, контроль и диагностику функционирования вычислительных машин, комплексов и компьютерных сетей.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Примечание: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Специальность не включает исследования и разработки в областях: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элементы и устройства вычислительной техники и систем управления;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автоматизированные системы управления технологическими процессами и производством;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математическое и программное обеспечение вычислительных машин, комплексов и компьютерных сетей;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телекоммуникационные системы.    Эти области исследования и разработки включены в специальности: 05.13.05, 05.13.06, 05.13.11, 05.12.13.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3B6120D-63F3-45B1-96F2-9A6EF2AFB247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0" y="217080"/>
            <a:ext cx="12191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ИЗВЕСТНЫЕ МЕТОДЫ ВЛОЖЕНИЯ ПАРАЛЛЕЛЬНЫХ ЗАДАЧ В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500040" y="1000080"/>
            <a:ext cx="11333880" cy="52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1.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вложения в ВС с фиксированной макроструктурой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(гиперкуб, 3D-тор, 2D-решетка и др.):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(Bokhari, 1981)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(Yu, 2006), (Chen et al. 2006), (Bhanot et al. 2005), (Jose, 1999), (Ahmad, 1997),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(Kalinowski, 1994), (Yau, 1993), (Ercal et al. 1990), (Lee, 1989), (Тарков, 2003).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 Вложение в ВС с произвольной макроструктурой: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(Ucar et al., 2006), (Prakash et al., 2004), (Miquel et al., 2003), (Träff, 2002), (Moh, 2001), (Perego, 1998),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(Lee, 1989), (Монахов, 2000).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Необходимо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23880" indent="-2631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учитывать иерархическую структуру – зависимость времени передачи информации между ЭМ от их размещения в ВС;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23880" indent="-2631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принимать во внимание веса ребер информационных графов задач;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23880" indent="-2631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время выполнения программы – это максимальное из времен выполнения параллельных ветвей.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8E49D5C-CDDA-4F51-A307-8E4FDAD146D1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85" name="CustomShape 2"/>
          <p:cNvSpPr/>
          <p:nvPr/>
        </p:nvSpPr>
        <p:spPr>
          <a:xfrm>
            <a:off x="0" y="287280"/>
            <a:ext cx="12191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ИЗВЕСТНЫЕ МЕТОДЫ ДИСПЕТЧЕРИЗАЦИИ ЗАДАЧ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3"/>
          <p:cNvSpPr/>
          <p:nvPr/>
        </p:nvSpPr>
        <p:spPr>
          <a:xfrm>
            <a:off x="369360" y="1071720"/>
            <a:ext cx="6505920" cy="507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3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Централизованная диспетчеризация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174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Buyya, Abramson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Nimrod/G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174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Frey, Tannenbaum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Condor-G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174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Berman, Wolski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AppLeS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174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Mcgough, Young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ICENI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174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Huedo, Montero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GridWay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174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Cooper, Dasgupta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GrADS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2004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174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Andretto, Borgia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WMS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174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Deelman, Singh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Pegasus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174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Fahringer, Prodan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ASKALON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174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David, Gombas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Triana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174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Missier, Soiland-Reyes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Taverna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7" name="CustomShape 4"/>
          <p:cNvSpPr/>
          <p:nvPr/>
        </p:nvSpPr>
        <p:spPr>
          <a:xfrm>
            <a:off x="6664680" y="1107000"/>
            <a:ext cx="5061600" cy="531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3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Децентрализованная диспетчеризация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92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Корнеев, 1985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92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Монахов, 2000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92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Wijngaards, Overeinder, 2002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92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Gradwell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AgentSpace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92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Normale, Lyon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DIRAC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92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Huang, Brocco (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SmartGRID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), 2008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92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Alexander, Grimme, 2009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92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Altameem, Amoon, 2010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9280" indent="-34272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Solar, Rojas, 2012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1B6BC0B-CB8F-4895-81D2-677FF3CAE862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89" name="CustomShape 2"/>
          <p:cNvSpPr/>
          <p:nvPr/>
        </p:nvSpPr>
        <p:spPr>
          <a:xfrm>
            <a:off x="0" y="217080"/>
            <a:ext cx="121917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АКТУАЛЬНОСТЬ ТЕМЫ ИССЛЕДОВАНИЯ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448560" y="888120"/>
            <a:ext cx="775440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85840" indent="-285480">
              <a:lnSpc>
                <a:spcPct val="100000"/>
              </a:lnSpc>
              <a:buClr>
                <a:srgbClr val="0000ff"/>
              </a:buClr>
              <a:buFont typeface="Wingdings" charset="2"/>
              <a:buChar char=""/>
            </a:pPr>
            <a:r>
              <a:rPr b="1" lang="en-US" sz="17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Архитектурные свойства современных ВС: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536400" indent="-263160">
              <a:lnSpc>
                <a:spcPct val="110000"/>
              </a:lnSpc>
              <a:buClr>
                <a:srgbClr val="000000"/>
              </a:buClr>
              <a:buFont typeface="Symbol"/>
              <a:buChar char="-"/>
            </a:pPr>
            <a:r>
              <a:rPr b="0" i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иерархическая организация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коммуникационной среды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536400" indent="-263160">
              <a:lnSpc>
                <a:spcPct val="110000"/>
              </a:lnSpc>
              <a:buClr>
                <a:srgbClr val="000000"/>
              </a:buClr>
              <a:buFont typeface="Symbol"/>
              <a:buChar char="-"/>
            </a:pPr>
            <a:r>
              <a:rPr b="1" i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мультиархитектура</a:t>
            </a: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вычислительных узлов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536400" indent="-263160">
              <a:lnSpc>
                <a:spcPct val="110000"/>
              </a:lnSpc>
              <a:buClr>
                <a:srgbClr val="000000"/>
              </a:buClr>
              <a:buFont typeface="Symbol"/>
              <a:buChar char="-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большемасштабность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CustomShape 4"/>
          <p:cNvSpPr/>
          <p:nvPr/>
        </p:nvSpPr>
        <p:spPr>
          <a:xfrm>
            <a:off x="9133560" y="2702160"/>
            <a:ext cx="2226960" cy="2843640"/>
          </a:xfrm>
          <a:prstGeom prst="wedgeRectCallout">
            <a:avLst>
              <a:gd name="adj1" fmla="val -71879"/>
              <a:gd name="adj2" fmla="val -8730"/>
            </a:avLst>
          </a:prstGeom>
          <a:solidFill>
            <a:schemeClr val="accent6">
              <a:lumMod val="20000"/>
              <a:lumOff val="80000"/>
            </a:schemeClr>
          </a:solidFill>
          <a:ln w="64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2" name="Рисунок 77" descr=""/>
          <p:cNvPicPr/>
          <p:nvPr/>
        </p:nvPicPr>
        <p:blipFill>
          <a:blip r:embed="rId1"/>
          <a:stretch/>
        </p:blipFill>
        <p:spPr>
          <a:xfrm>
            <a:off x="4592520" y="2720880"/>
            <a:ext cx="3977640" cy="2986200"/>
          </a:xfrm>
          <a:prstGeom prst="rect">
            <a:avLst/>
          </a:prstGeom>
          <a:ln>
            <a:noFill/>
          </a:ln>
        </p:spPr>
      </p:pic>
      <p:pic>
        <p:nvPicPr>
          <p:cNvPr id="693" name="Рисунок 81" descr=""/>
          <p:cNvPicPr/>
          <p:nvPr/>
        </p:nvPicPr>
        <p:blipFill>
          <a:blip r:embed="rId2"/>
          <a:stretch/>
        </p:blipFill>
        <p:spPr>
          <a:xfrm rot="5400000">
            <a:off x="8858880" y="3038760"/>
            <a:ext cx="2801160" cy="2165040"/>
          </a:xfrm>
          <a:prstGeom prst="rect">
            <a:avLst/>
          </a:prstGeom>
          <a:ln>
            <a:noFill/>
          </a:ln>
        </p:spPr>
      </p:pic>
      <p:sp>
        <p:nvSpPr>
          <p:cNvPr id="694" name="CustomShape 5"/>
          <p:cNvSpPr/>
          <p:nvPr/>
        </p:nvSpPr>
        <p:spPr>
          <a:xfrm>
            <a:off x="4140000" y="2103480"/>
            <a:ext cx="44301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Два гибридных (гетерогенных)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узла системы Cray XK7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5" name="CustomShape 6"/>
          <p:cNvSpPr/>
          <p:nvPr/>
        </p:nvSpPr>
        <p:spPr>
          <a:xfrm>
            <a:off x="9055080" y="5564880"/>
            <a:ext cx="24174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Процессор AMD Opteron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Interlagos (16 ядер)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6" name="CustomShape 7"/>
          <p:cNvSpPr/>
          <p:nvPr/>
        </p:nvSpPr>
        <p:spPr>
          <a:xfrm rot="5400000">
            <a:off x="6616080" y="4088160"/>
            <a:ext cx="195480" cy="3713400"/>
          </a:xfrm>
          <a:prstGeom prst="rightBrace">
            <a:avLst>
              <a:gd name="adj1" fmla="val 1416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8"/>
          <p:cNvSpPr/>
          <p:nvPr/>
        </p:nvSpPr>
        <p:spPr>
          <a:xfrm>
            <a:off x="3666240" y="6153840"/>
            <a:ext cx="610164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Уровень ВС: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MPI, SHMEM, Cray Chapel, Coarray Fortran, Unified Parallel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CustomShape 9"/>
          <p:cNvSpPr/>
          <p:nvPr/>
        </p:nvSpPr>
        <p:spPr>
          <a:xfrm rot="10800000">
            <a:off x="4286160" y="4942080"/>
            <a:ext cx="146160" cy="1763640"/>
          </a:xfrm>
          <a:prstGeom prst="rightBrace">
            <a:avLst>
              <a:gd name="adj1" fmla="val 1416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0"/>
          <p:cNvSpPr/>
          <p:nvPr/>
        </p:nvSpPr>
        <p:spPr>
          <a:xfrm>
            <a:off x="1280880" y="3056400"/>
            <a:ext cx="2799000" cy="200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Уровень узла: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GPU: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NVIDIA CUDA, OpenCL, OpenACC,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OpenMP 4.x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CPU: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OpenMP, Cilk/Cilk++,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Intel TBB, POSIX Threads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Core: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SSE/AVX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69064D4-DE3E-4BF9-875C-CF75FA4BAF4A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0" y="348840"/>
            <a:ext cx="12191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ЦЕЛЬ РАБОТЫ И ЗАДАЧИ ИССЛЕДОВАНИЯ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483480" y="1239840"/>
            <a:ext cx="11288880" cy="493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1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Целью работы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является решение важной научной проблемы – разработка и исследование методов и алгоритмов организации функционирования распределенных ВС с иерархической структурой.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Задачи исследования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1.</a:t>
            </a: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Разработать нетрудоемкие </a:t>
            </a:r>
            <a:r>
              <a:rPr b="0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методы оптимизации вложения в иерархические ВС параллельных программ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с целью минимизации времени информационных обменов.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</a:t>
            </a: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Выполнить анализ известных и предложить новые </a:t>
            </a:r>
            <a:r>
              <a:rPr b="0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методы и алгоритмы коллективных операций обменов информацией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распределенных ВС с иерархической структурой.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3.</a:t>
            </a: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Для обслуживания на пространственно-распределенных ВС стохастических потоков параллельных задач предложить эвристические </a:t>
            </a:r>
            <a:r>
              <a:rPr b="0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алгоритмы децентрализованной диспетчеризации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4A01D76-ABB1-4146-99E7-192F1870A418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0" y="313200"/>
            <a:ext cx="12191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СТРУКТУРА ДИССЕРТАЦИИ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826560" y="1401840"/>
            <a:ext cx="11031480" cy="50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1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Введение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Глава 1. Распределенные вычислительные системы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Глава 2. Вложение параллельных программ в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Глава 3. Алгоритмы коллективных обменов в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Глава 4. Режим обслуживания потока задач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Глава 5. Мультикластерная вычислительная система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Заключение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Литература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Приложения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4167720" y="5569560"/>
            <a:ext cx="7616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Работа основана на результатах ведущей научной школы в области анализа и организации функционирования распределенных ВС </a:t>
            </a:r>
            <a:r>
              <a:rPr b="0" i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b="0" i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руководитель – чл.-корр. РАН В.Г. Хорошевский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72A8270-0C30-4754-ADBF-3E9902A24432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362960" y="2094120"/>
            <a:ext cx="9442440" cy="23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5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МЕТОДЫ И АЛГОРИТМЫ ВЛОЖЕНИЯ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ПАРАЛЛЕЛЬНЫХ ПРОГРАММ В РАСПРЕДЕЛЕННЫЕ ВС С ИЕРАРХИЧЕСКОЙ СТРУКТУРОЙ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(Глава 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E5E3EAB-A1B3-4E0E-BB7F-F41196DA9D1B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93" name="Picture 6" descr=""/>
          <p:cNvPicPr/>
          <p:nvPr/>
        </p:nvPicPr>
        <p:blipFill>
          <a:blip r:embed="rId1"/>
          <a:stretch/>
        </p:blipFill>
        <p:spPr>
          <a:xfrm>
            <a:off x="8915400" y="1522800"/>
            <a:ext cx="2102040" cy="93816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8493480" y="2466000"/>
            <a:ext cx="2988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Performance Linpack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4" descr=""/>
          <p:cNvPicPr/>
          <p:nvPr/>
        </p:nvPicPr>
        <p:blipFill>
          <a:blip r:embed="rId2"/>
          <a:stretch/>
        </p:blipFill>
        <p:spPr>
          <a:xfrm>
            <a:off x="8322120" y="3947760"/>
            <a:ext cx="3377520" cy="205704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511920" y="3920040"/>
            <a:ext cx="7532640" cy="255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1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Пример вложения в вычислительный кластер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MPI-программы High Performance Linpack (8 процессов):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25320" indent="-355320">
              <a:lnSpc>
                <a:spcPct val="110000"/>
              </a:lnSpc>
              <a:buClr>
                <a:srgbClr val="000000"/>
              </a:buClr>
              <a:buFont typeface="Calibri Light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Время выполнения с вложением линейным алгоритмом: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18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118 с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(44 GigaFLOPS).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25320" indent="-355320">
              <a:lnSpc>
                <a:spcPct val="110000"/>
              </a:lnSpc>
              <a:buClr>
                <a:srgbClr val="000000"/>
              </a:buClr>
              <a:buFont typeface="Calibri Light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Время выполнения с учетом структуры ВС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 графа задачи: </a:t>
            </a:r>
            <a:r>
              <a:rPr b="1" lang="en-US" sz="18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100 с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(53 GigaFLOPS).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0" y="217080"/>
            <a:ext cx="12191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ЗАДАЧА ОПТИМАЛЬНОГО ВЛОЖЕНИЯ ПРОГРАММЫ В СТРУКТУРУ ВС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511920" y="1231200"/>
            <a:ext cx="803376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Задан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информационный граф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(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параллельной задачи, отражающий структуру дифференцированных обменов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(point-to-point) между ветвями программы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511920" y="2612520"/>
            <a:ext cx="642672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Требуется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распределить ветви по элементарным машинам, так чтобы время на информационные обмены было минимальным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9875880" y="3227760"/>
            <a:ext cx="270000" cy="39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8"/>
          <p:cNvSpPr/>
          <p:nvPr/>
        </p:nvSpPr>
        <p:spPr>
          <a:xfrm>
            <a:off x="281520" y="6362640"/>
            <a:ext cx="111985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[*]</a:t>
            </a:r>
            <a:r>
              <a:rPr b="0" i="1" lang="en-US" sz="12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Хорошевский В.Г., Курносов М.Г. Моделирование алгоритмов вложения параллельных программ в структуры распределенных вычислительных систем // </a:t>
            </a:r>
            <a:r>
              <a:rPr b="0" i="1" lang="en-US" sz="12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
</a:t>
            </a:r>
            <a:r>
              <a:rPr b="0" i="1" lang="en-US" sz="12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    Труды Международной научной конференции «Моделирование-2008» (Simulation-2008). – Киев: ИПМЭ им. Г.Е. Пухова, 2008. – Т. 2. – С. 435‑440.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11582280" y="6483960"/>
            <a:ext cx="551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E81B4C6-001B-4316-BC04-0211C65EF2AB}" type="slidenum">
              <a:rPr b="0" lang="en-U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0" y="217080"/>
            <a:ext cx="12191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МОДЕЛЬ РАСПРЕДЕЛЕННОЙ ВС С ИЕРАРХИЧЕСКОЙ СТРУКТУРОЙ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Рисунок 1" descr=""/>
          <p:cNvPicPr/>
          <p:nvPr/>
        </p:nvPicPr>
        <p:blipFill>
          <a:blip r:embed="rId1"/>
          <a:stretch/>
        </p:blipFill>
        <p:spPr>
          <a:xfrm>
            <a:off x="2605320" y="1097280"/>
            <a:ext cx="7575480" cy="25599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632880" y="3766680"/>
            <a:ext cx="11025360" cy="6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2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Коммуникационная среда распределенной ВС с иерархической структурой: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12; 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3; 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2; 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</a:t>
            </a:r>
            <a:r>
              <a:rPr b="0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{9, 10, 11, 12}; 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(3, 3, 4) = 2; 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z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(1, 7) = 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545040" y="4443120"/>
            <a:ext cx="10726200" cy="22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6040" indent="-175680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Обозначения: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040" indent="-1756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040" indent="-175680">
              <a:lnSpc>
                <a:spcPct val="11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{1, 2, …,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}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множество ЭМ.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040" indent="-175680">
              <a:lnSpc>
                <a:spcPct val="11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количество уровней коммуникационной среды ВС.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040" indent="-175680">
              <a:lnSpc>
                <a:spcPct val="11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 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количество элементов на уровне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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{1, 2, …,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}.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040" indent="-175680">
              <a:lnSpc>
                <a:spcPct val="11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lk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количество прямых дочерних узлов элемента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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{1, 2, …,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}, находящегося на уровне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040" indent="-175680">
              <a:lnSpc>
                <a:spcPct val="11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lk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– множество ЭМ, принадлежащих потомкам элемента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с уровня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;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c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lk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 = 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|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lk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|.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040" indent="-175680">
              <a:lnSpc>
                <a:spcPct val="11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   – максимальное значение пропускной способности каналов связи на уровне 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([</a:t>
            </a: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</a:t>
            </a:r>
            <a:r>
              <a:rPr b="0" i="1" lang="en-US" sz="16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] = байт/с).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4094280" y="3430080"/>
            <a:ext cx="183960" cy="179640"/>
          </a:xfrm>
          <a:prstGeom prst="rect">
            <a:avLst/>
          </a:prstGeom>
          <a:noFill/>
          <a:ln w="2844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6"/>
          <p:cNvSpPr/>
          <p:nvPr/>
        </p:nvSpPr>
        <p:spPr>
          <a:xfrm>
            <a:off x="6215760" y="3430080"/>
            <a:ext cx="183960" cy="179640"/>
          </a:xfrm>
          <a:prstGeom prst="rect">
            <a:avLst/>
          </a:prstGeom>
          <a:noFill/>
          <a:ln w="2844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Line 7"/>
          <p:cNvSpPr/>
          <p:nvPr/>
        </p:nvSpPr>
        <p:spPr>
          <a:xfrm flipV="1">
            <a:off x="4367160" y="2522520"/>
            <a:ext cx="218160" cy="436680"/>
          </a:xfrm>
          <a:prstGeom prst="line">
            <a:avLst/>
          </a:prstGeom>
          <a:ln w="1908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Line 8"/>
          <p:cNvSpPr/>
          <p:nvPr/>
        </p:nvSpPr>
        <p:spPr>
          <a:xfrm flipV="1">
            <a:off x="4833360" y="1509840"/>
            <a:ext cx="1014480" cy="714600"/>
          </a:xfrm>
          <a:prstGeom prst="line">
            <a:avLst/>
          </a:prstGeom>
          <a:ln w="1908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Line 9"/>
          <p:cNvSpPr/>
          <p:nvPr/>
        </p:nvSpPr>
        <p:spPr>
          <a:xfrm flipV="1">
            <a:off x="6011640" y="1587600"/>
            <a:ext cx="360" cy="576000"/>
          </a:xfrm>
          <a:prstGeom prst="line">
            <a:avLst/>
          </a:prstGeom>
          <a:ln w="1908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Line 10"/>
          <p:cNvSpPr/>
          <p:nvPr/>
        </p:nvSpPr>
        <p:spPr>
          <a:xfrm flipH="1" flipV="1">
            <a:off x="6102720" y="2529360"/>
            <a:ext cx="212040" cy="430920"/>
          </a:xfrm>
          <a:prstGeom prst="line">
            <a:avLst/>
          </a:prstGeom>
          <a:ln w="1908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11"/>
          <p:cNvSpPr/>
          <p:nvPr/>
        </p:nvSpPr>
        <p:spPr>
          <a:xfrm>
            <a:off x="343080" y="6562080"/>
            <a:ext cx="11833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[*]</a:t>
            </a:r>
            <a:r>
              <a:rPr b="0" i="1" lang="en-US" sz="1100" spc="-1" strike="noStrike">
                <a:solidFill>
                  <a:srgbClr val="9900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Хорошевский В. Г., Курносов М.Г. Алгоритмы распределения ветвей параллельных программ по процессорным ядрам вычислительных систем // Автометрия. – 2008. – Т. 44, – С. 56-67.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12"/>
          <p:cNvSpPr/>
          <p:nvPr/>
        </p:nvSpPr>
        <p:spPr>
          <a:xfrm>
            <a:off x="250920" y="569520"/>
            <a:ext cx="11671560" cy="34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7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диссертации предложена дескриптивная модель ВС с иерархической структурой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13"/>
          <p:cNvSpPr/>
          <p:nvPr/>
        </p:nvSpPr>
        <p:spPr>
          <a:xfrm>
            <a:off x="5812920" y="1200960"/>
            <a:ext cx="395640" cy="377640"/>
          </a:xfrm>
          <a:prstGeom prst="ellipse">
            <a:avLst/>
          </a:prstGeom>
          <a:noFill/>
          <a:ln w="19080"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3451</TotalTime>
  <Application>LibreOffice/5.1.6.2$Linux_X86_64 LibreOffice_project/10m0$Build-2</Application>
  <Words>4510</Words>
  <Paragraphs>802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2016-04-03T15:05:59Z</dcterms:created>
  <dc:creator>Mikhail Kurnosov</dc:creator>
  <dc:description/>
  <dc:language>en-US</dc:language>
  <cp:lastModifiedBy>Mikhail Kurnosov</cp:lastModifiedBy>
  <dcterms:modified xsi:type="dcterms:W3CDTF">2016-10-27T04:37:49Z</dcterms:modified>
  <cp:revision>889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44</vt:i4>
  </property>
</Properties>
</file>